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54"/>
  </p:notesMasterIdLst>
  <p:handoutMasterIdLst>
    <p:handoutMasterId r:id="rId55"/>
  </p:handoutMasterIdLst>
  <p:sldIdLst>
    <p:sldId id="488" r:id="rId3"/>
    <p:sldId id="489" r:id="rId4"/>
    <p:sldId id="490" r:id="rId5"/>
    <p:sldId id="491" r:id="rId6"/>
    <p:sldId id="492" r:id="rId7"/>
    <p:sldId id="493" r:id="rId8"/>
    <p:sldId id="494" r:id="rId9"/>
    <p:sldId id="495" r:id="rId10"/>
    <p:sldId id="510" r:id="rId11"/>
    <p:sldId id="514" r:id="rId12"/>
    <p:sldId id="515" r:id="rId13"/>
    <p:sldId id="535" r:id="rId14"/>
    <p:sldId id="516" r:id="rId15"/>
    <p:sldId id="521" r:id="rId16"/>
    <p:sldId id="522" r:id="rId17"/>
    <p:sldId id="523" r:id="rId18"/>
    <p:sldId id="524" r:id="rId19"/>
    <p:sldId id="525" r:id="rId20"/>
    <p:sldId id="526" r:id="rId21"/>
    <p:sldId id="527" r:id="rId22"/>
    <p:sldId id="528" r:id="rId23"/>
    <p:sldId id="529" r:id="rId24"/>
    <p:sldId id="530" r:id="rId25"/>
    <p:sldId id="531" r:id="rId26"/>
    <p:sldId id="496" r:id="rId27"/>
    <p:sldId id="497" r:id="rId28"/>
    <p:sldId id="511" r:id="rId29"/>
    <p:sldId id="498" r:id="rId30"/>
    <p:sldId id="499" r:id="rId31"/>
    <p:sldId id="500" r:id="rId32"/>
    <p:sldId id="452" r:id="rId33"/>
    <p:sldId id="470" r:id="rId34"/>
    <p:sldId id="471" r:id="rId35"/>
    <p:sldId id="501" r:id="rId36"/>
    <p:sldId id="484" r:id="rId37"/>
    <p:sldId id="472" r:id="rId38"/>
    <p:sldId id="503" r:id="rId39"/>
    <p:sldId id="453" r:id="rId40"/>
    <p:sldId id="504" r:id="rId41"/>
    <p:sldId id="458" r:id="rId42"/>
    <p:sldId id="473" r:id="rId43"/>
    <p:sldId id="505" r:id="rId44"/>
    <p:sldId id="509" r:id="rId45"/>
    <p:sldId id="506" r:id="rId46"/>
    <p:sldId id="508" r:id="rId47"/>
    <p:sldId id="507" r:id="rId48"/>
    <p:sldId id="485" r:id="rId49"/>
    <p:sldId id="349" r:id="rId50"/>
    <p:sldId id="536" r:id="rId51"/>
    <p:sldId id="430" r:id="rId52"/>
    <p:sldId id="393" r:id="rId5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A"/>
    <a:srgbClr val="FFB685"/>
    <a:srgbClr val="F8E3A6"/>
    <a:srgbClr val="E85C0E"/>
    <a:srgbClr val="0097CC"/>
    <a:srgbClr val="F5DB8E"/>
    <a:srgbClr val="FFF0D9"/>
    <a:srgbClr val="F0F5FA"/>
    <a:srgbClr val="1A8AFA"/>
    <a:srgbClr val="FDFF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68" autoAdjust="0"/>
    <p:restoredTop sz="94533" autoAdjust="0"/>
  </p:normalViewPr>
  <p:slideViewPr>
    <p:cSldViewPr>
      <p:cViewPr varScale="1">
        <p:scale>
          <a:sx n="78" d="100"/>
          <a:sy n="78" d="100"/>
        </p:scale>
        <p:origin x="120" y="40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3/10/2016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3/10/2016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81244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97918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48</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8316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257591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3/10/2016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smtClean="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3/10/2016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AVL_tre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usfca.edu/~galles/visualization/RedBlack.html" TargetMode="External"/><Relationship Id="rId2" Type="http://schemas.openxmlformats.org/officeDocument/2006/relationships/hyperlink" Target="https://en.wikipedia.org/wiki/Red%E2%80%93black_tree" TargetMode="External"/><Relationship Id="rId1" Type="http://schemas.openxmlformats.org/officeDocument/2006/relationships/slideLayout" Target="../slideLayouts/slideLayout2.xml"/><Relationship Id="rId5" Type="http://schemas.openxmlformats.org/officeDocument/2006/relationships/hyperlink" Target="http://ocw.mit.edu/courses/electrical-engineering-and-computer-science/6-046j-introduction-to-algorithms-sma-5503-fall-2005/video-lectures/lecture-10-red-black-trees-rotations-insertions-deletions/lec10.pdf"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AA_tre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cs.usfca.edu/~galles/visualization/BTree.html" TargetMode="External"/><Relationship Id="rId2" Type="http://schemas.openxmlformats.org/officeDocument/2006/relationships/hyperlink" Target="https://en.wikipedia.org/wiki/B-tre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Block_(data_storage)" TargetMode="External"/><Relationship Id="rId2" Type="http://schemas.openxmlformats.org/officeDocument/2006/relationships/hyperlink" Target="https://en.wikipedia.org/wiki/B+_tree"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blog.jcole.us/2013/01/10/btree-index-structures-in-innodb/"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www.indeavr.com/" TargetMode="External"/><Relationship Id="rId18" Type="http://schemas.openxmlformats.org/officeDocument/2006/relationships/hyperlink" Target="http://netpeak.bg/" TargetMode="External"/><Relationship Id="rId3" Type="http://schemas.openxmlformats.org/officeDocument/2006/relationships/hyperlink" Target="http://www.luxoft.com/" TargetMode="External"/><Relationship Id="rId21" Type="http://schemas.openxmlformats.org/officeDocument/2006/relationships/image" Target="../media/image41.png"/><Relationship Id="rId7" Type="http://schemas.openxmlformats.org/officeDocument/2006/relationships/hyperlink" Target="http://komfo.com/" TargetMode="External"/><Relationship Id="rId12" Type="http://schemas.openxmlformats.org/officeDocument/2006/relationships/image" Target="../media/image37.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trainings/1308/data-structures-february-2016" TargetMode="External"/><Relationship Id="rId10" Type="http://schemas.openxmlformats.org/officeDocument/2006/relationships/image" Target="../media/image36.png"/><Relationship Id="rId19"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hyperlink" Target="http://smartit.bg/" TargetMode="External"/><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telerikacademy.com/Courses/Courses/Details/18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reap" TargetMode="External"/><Relationship Id="rId2" Type="http://schemas.openxmlformats.org/officeDocument/2006/relationships/hyperlink" Target="https://en.wikipedia.org/wiki/Splay_tree" TargetMode="External"/><Relationship Id="rId1" Type="http://schemas.openxmlformats.org/officeDocument/2006/relationships/slideLayout" Target="../slideLayouts/slideLayout2.xml"/><Relationship Id="rId5" Type="http://schemas.openxmlformats.org/officeDocument/2006/relationships/hyperlink" Target="https://en.wikipedia.org/wiki/Weight-balanced_tree" TargetMode="External"/><Relationship Id="rId4" Type="http://schemas.openxmlformats.org/officeDocument/2006/relationships/hyperlink" Target="https://en.wikipedia.org/wiki/Top_tre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s.usfca.edu/~galles/visualization/AVLtree.html" TargetMode="External"/><Relationship Id="rId2" Type="http://schemas.openxmlformats.org/officeDocument/2006/relationships/hyperlink" Target="https://en.wikipedia.org/wiki/AVL_tre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589961"/>
            <a:ext cx="7910299" cy="1058430"/>
          </a:xfrm>
        </p:spPr>
        <p:txBody>
          <a:bodyPr>
            <a:normAutofit/>
          </a:bodyPr>
          <a:lstStyle/>
          <a:p>
            <a:r>
              <a:rPr lang="en-US" dirty="0"/>
              <a:t>Advanced </a:t>
            </a:r>
            <a:r>
              <a:rPr lang="en-US" dirty="0" smtClean="0"/>
              <a:t>Tree </a:t>
            </a:r>
            <a:r>
              <a:rPr lang="en-US" dirty="0"/>
              <a:t>Structures</a:t>
            </a:r>
          </a:p>
        </p:txBody>
      </p:sp>
      <p:sp>
        <p:nvSpPr>
          <p:cNvPr id="6" name="Subtitle 5"/>
          <p:cNvSpPr>
            <a:spLocks noGrp="1"/>
          </p:cNvSpPr>
          <p:nvPr>
            <p:ph type="subTitle" idx="1"/>
          </p:nvPr>
        </p:nvSpPr>
        <p:spPr>
          <a:xfrm>
            <a:off x="3579812" y="1752600"/>
            <a:ext cx="7910299" cy="1311301"/>
          </a:xfrm>
        </p:spPr>
        <p:txBody>
          <a:bodyPr>
            <a:normAutofit/>
          </a:bodyPr>
          <a:lstStyle/>
          <a:p>
            <a:r>
              <a:rPr lang="en-US" sz="3600" dirty="0" smtClean="0"/>
              <a:t>Binary Trees, AVL Tree, </a:t>
            </a:r>
            <a:br>
              <a:rPr lang="en-US" sz="3600" dirty="0" smtClean="0"/>
            </a:br>
            <a:r>
              <a:rPr lang="en-US" sz="3600" dirty="0" smtClean="0"/>
              <a:t>Red-Black Tree, B-Trees, Heaps</a:t>
            </a:r>
            <a:endParaRPr lang="en-US" sz="3600" dirty="0"/>
          </a:p>
        </p:txBody>
      </p:sp>
      <p:pic>
        <p:nvPicPr>
          <p:cNvPr id="13" name="Picture 12" descr="http://softuni.bg" title="SoftUni Code Wiz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84612" y="3968769"/>
            <a:ext cx="2133598" cy="2341486"/>
          </a:xfrm>
          <a:prstGeom prst="rect">
            <a:avLst/>
          </a:prstGeom>
        </p:spPr>
      </p:pic>
      <p:sp>
        <p:nvSpPr>
          <p:cNvPr id="15" name="TextBox 14"/>
          <p:cNvSpPr txBox="1"/>
          <p:nvPr/>
        </p:nvSpPr>
        <p:spPr>
          <a:xfrm rot="576164">
            <a:off x="5390377" y="3558491"/>
            <a:ext cx="1556887" cy="1043362"/>
          </a:xfrm>
          <a:prstGeom prst="rect">
            <a:avLst/>
          </a:prstGeom>
          <a:noFill/>
        </p:spPr>
        <p:txBody>
          <a:bodyPr wrap="non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Advanced</a:t>
            </a:r>
            <a:r>
              <a:rPr lang="bg-BG" b="1" spc="50" dirty="0" smtClean="0">
                <a:ln w="9525" cmpd="sng">
                  <a:solidFill>
                    <a:srgbClr val="FFA72A"/>
                  </a:solidFill>
                  <a:prstDash val="solid"/>
                </a:ln>
                <a:solidFill>
                  <a:srgbClr val="FFF0D9"/>
                </a:solidFill>
                <a:effectLst>
                  <a:glow rad="38100">
                    <a:schemeClr val="accent1">
                      <a:alpha val="40000"/>
                    </a:schemeClr>
                  </a:glow>
                </a:effectLst>
              </a:rPr>
              <a:t/>
            </a:r>
            <a:br>
              <a:rPr lang="bg-BG" b="1" spc="50" dirty="0" smtClean="0">
                <a:ln w="9525" cmpd="sng">
                  <a:solidFill>
                    <a:srgbClr val="FFA72A"/>
                  </a:solidFill>
                  <a:prstDash val="solid"/>
                </a:ln>
                <a:solidFill>
                  <a:srgbClr val="FFF0D9"/>
                </a:solidFill>
                <a:effectLst>
                  <a:glow rad="38100">
                    <a:schemeClr val="accent1">
                      <a:alpha val="40000"/>
                    </a:schemeClr>
                  </a:glow>
                </a:effectLst>
              </a:rPr>
            </a:br>
            <a:r>
              <a:rPr lang="en-GB" b="1" spc="50" dirty="0" smtClean="0">
                <a:ln w="9525" cmpd="sng">
                  <a:solidFill>
                    <a:srgbClr val="FFA72A"/>
                  </a:solidFill>
                  <a:prstDash val="solid"/>
                </a:ln>
                <a:solidFill>
                  <a:srgbClr val="FFF0D9"/>
                </a:solidFill>
                <a:effectLst>
                  <a:glow rad="38100">
                    <a:schemeClr val="accent1">
                      <a:alpha val="40000"/>
                    </a:schemeClr>
                  </a:glow>
                </a:effectLst>
              </a:rPr>
              <a:t>Tree</a:t>
            </a:r>
            <a:r>
              <a:rPr lang="en-US" b="1" spc="50" dirty="0" smtClean="0">
                <a:ln w="9525" cmpd="sng">
                  <a:solidFill>
                    <a:srgbClr val="FFA72A"/>
                  </a:solidFill>
                  <a:prstDash val="solid"/>
                </a:ln>
                <a:solidFill>
                  <a:srgbClr val="FFF0D9"/>
                </a:solidFill>
                <a:effectLst>
                  <a:glow rad="38100">
                    <a:schemeClr val="accent1">
                      <a:alpha val="40000"/>
                    </a:schemeClr>
                  </a:glow>
                </a:effectLst>
              </a:rPr>
              <a:t/>
            </a:r>
            <a:br>
              <a:rPr lang="en-US" b="1" spc="50" dirty="0" smtClean="0">
                <a:ln w="9525" cmpd="sng">
                  <a:solidFill>
                    <a:srgbClr val="FFA72A"/>
                  </a:solidFill>
                  <a:prstDash val="solid"/>
                </a:ln>
                <a:solidFill>
                  <a:srgbClr val="FFF0D9"/>
                </a:solidFill>
                <a:effectLst>
                  <a:glow rad="38100">
                    <a:schemeClr val="accent1">
                      <a:alpha val="40000"/>
                    </a:schemeClr>
                  </a:glow>
                </a:effectLst>
              </a:rPr>
            </a:br>
            <a:r>
              <a:rPr lang="en-US" b="1" spc="50" dirty="0" smtClean="0">
                <a:ln w="9525" cmpd="sng">
                  <a:solidFill>
                    <a:srgbClr val="FFA72A"/>
                  </a:solidFill>
                  <a:prstDash val="solid"/>
                </a:ln>
                <a:solidFill>
                  <a:srgbClr val="FFF0D9"/>
                </a:solidFill>
                <a:effectLst>
                  <a:glow rad="38100">
                    <a:schemeClr val="accent1">
                      <a:alpha val="40000"/>
                    </a:schemeClr>
                  </a:glow>
                </a:effectLst>
              </a:rPr>
              <a:t>Structures</a:t>
            </a:r>
          </a:p>
        </p:txBody>
      </p:sp>
      <p:sp>
        <p:nvSpPr>
          <p:cNvPr id="19" name="Text Placeholder 6"/>
          <p:cNvSpPr>
            <a:spLocks noGrp="1"/>
          </p:cNvSpPr>
          <p:nvPr>
            <p:ph type="body" sz="quarter" idx="10"/>
          </p:nvPr>
        </p:nvSpPr>
        <p:spPr>
          <a:xfrm>
            <a:off x="760412" y="4677198"/>
            <a:ext cx="3187613" cy="525135"/>
          </a:xfrm>
        </p:spPr>
        <p:txBody>
          <a:bodyPr/>
          <a:lstStyle/>
          <a:p>
            <a:r>
              <a:rPr lang="en-US" smtClean="0"/>
              <a:t>SoftUni Team</a:t>
            </a:r>
            <a:endParaRPr lang="en-US" dirty="0"/>
          </a:p>
        </p:txBody>
      </p:sp>
      <p:sp>
        <p:nvSpPr>
          <p:cNvPr id="20" name="Text Placeholder 7"/>
          <p:cNvSpPr>
            <a:spLocks noGrp="1"/>
          </p:cNvSpPr>
          <p:nvPr>
            <p:ph type="body" sz="quarter" idx="13"/>
          </p:nvPr>
        </p:nvSpPr>
        <p:spPr>
          <a:xfrm>
            <a:off x="760413" y="5147097"/>
            <a:ext cx="3187614" cy="444343"/>
          </a:xfrm>
        </p:spPr>
        <p:txBody>
          <a:bodyPr/>
          <a:lstStyle/>
          <a:p>
            <a:r>
              <a:rPr lang="en-US" smtClean="0"/>
              <a:t>Technical Trainers</a:t>
            </a:r>
            <a:endParaRPr lang="en-US" dirty="0"/>
          </a:p>
        </p:txBody>
      </p:sp>
      <p:sp>
        <p:nvSpPr>
          <p:cNvPr id="21" name="Text Placeholder 10"/>
          <p:cNvSpPr>
            <a:spLocks noGrp="1"/>
          </p:cNvSpPr>
          <p:nvPr>
            <p:ph type="body" sz="quarter" idx="17"/>
          </p:nvPr>
        </p:nvSpPr>
        <p:spPr>
          <a:xfrm>
            <a:off x="760412" y="5652203"/>
            <a:ext cx="3187613" cy="363552"/>
          </a:xfrm>
        </p:spPr>
        <p:txBody>
          <a:bodyPr/>
          <a:lstStyle/>
          <a:p>
            <a:r>
              <a:rPr lang="en-US" smtClean="0"/>
              <a:t>Software University</a:t>
            </a:r>
            <a:endParaRPr lang="en-US" dirty="0"/>
          </a:p>
        </p:txBody>
      </p:sp>
      <p:sp>
        <p:nvSpPr>
          <p:cNvPr id="22" name="Text Placeholder 11"/>
          <p:cNvSpPr>
            <a:spLocks noGrp="1"/>
          </p:cNvSpPr>
          <p:nvPr>
            <p:ph type="body" sz="quarter" idx="18"/>
          </p:nvPr>
        </p:nvSpPr>
        <p:spPr>
          <a:xfrm>
            <a:off x="760412" y="5993365"/>
            <a:ext cx="3187613" cy="331235"/>
          </a:xfrm>
        </p:spPr>
        <p:txBody>
          <a:bodyPr/>
          <a:lstStyle/>
          <a:p>
            <a:r>
              <a:rPr lang="en-US" smtClean="0">
                <a:hlinkClick r:id="rId4"/>
              </a:rPr>
              <a:t>http://softuni.bg</a:t>
            </a:r>
            <a:endParaRPr lang="en-US" dirty="0"/>
          </a:p>
        </p:txBody>
      </p:sp>
      <p:pic>
        <p:nvPicPr>
          <p:cNvPr id="23"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3" y="3419946"/>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2" name="Picture 1"/>
          <p:cNvPicPr>
            <a:picLocks noChangeAspect="1"/>
          </p:cNvPicPr>
          <p:nvPr/>
        </p:nvPicPr>
        <p:blipFill>
          <a:blip r:embed="rId7"/>
          <a:stretch>
            <a:fillRect/>
          </a:stretch>
        </p:blipFill>
        <p:spPr>
          <a:xfrm>
            <a:off x="7085012" y="3355591"/>
            <a:ext cx="4405099" cy="2969009"/>
          </a:xfrm>
          <a:prstGeom prst="rect">
            <a:avLst/>
          </a:prstGeom>
        </p:spPr>
      </p:pic>
      <p:pic>
        <p:nvPicPr>
          <p:cNvPr id="16"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2133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210977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lstStyle/>
          <a:p>
            <a:r>
              <a:rPr lang="en-US" dirty="0" smtClean="0"/>
              <a:t>Left-Right -&gt; Left-Left Case</a:t>
            </a:r>
          </a:p>
          <a:p>
            <a:pPr lvl="1"/>
            <a:endParaRPr lang="en-US" dirty="0"/>
          </a:p>
        </p:txBody>
      </p:sp>
      <p:sp>
        <p:nvSpPr>
          <p:cNvPr id="4" name="Title 3"/>
          <p:cNvSpPr>
            <a:spLocks noGrp="1"/>
          </p:cNvSpPr>
          <p:nvPr>
            <p:ph type="title"/>
          </p:nvPr>
        </p:nvSpPr>
        <p:spPr/>
        <p:txBody>
          <a:bodyPr/>
          <a:lstStyle/>
          <a:p>
            <a:r>
              <a:rPr lang="en-US" dirty="0" smtClean="0"/>
              <a:t>AVL Tree Rotations</a:t>
            </a:r>
            <a:endParaRPr lang="en-US" dirty="0"/>
          </a:p>
        </p:txBody>
      </p:sp>
      <p:sp>
        <p:nvSpPr>
          <p:cNvPr id="5" name="Line 11"/>
          <p:cNvSpPr>
            <a:spLocks noChangeShapeType="1"/>
          </p:cNvSpPr>
          <p:nvPr/>
        </p:nvSpPr>
        <p:spPr bwMode="auto">
          <a:xfrm flipH="1">
            <a:off x="1910833" y="3180320"/>
            <a:ext cx="520335" cy="5990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a:off x="1855944" y="4404177"/>
            <a:ext cx="604478" cy="59760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Oval 4"/>
          <p:cNvSpPr>
            <a:spLocks noChangeArrowheads="1"/>
          </p:cNvSpPr>
          <p:nvPr/>
        </p:nvSpPr>
        <p:spPr bwMode="auto">
          <a:xfrm>
            <a:off x="2284412" y="2514600"/>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Oval 7"/>
          <p:cNvSpPr>
            <a:spLocks noChangeArrowheads="1"/>
          </p:cNvSpPr>
          <p:nvPr/>
        </p:nvSpPr>
        <p:spPr bwMode="auto">
          <a:xfrm>
            <a:off x="1248359" y="3681684"/>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Oval 8"/>
          <p:cNvSpPr>
            <a:spLocks noChangeArrowheads="1"/>
          </p:cNvSpPr>
          <p:nvPr/>
        </p:nvSpPr>
        <p:spPr bwMode="auto">
          <a:xfrm>
            <a:off x="2273384" y="495351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4"/>
          <p:cNvSpPr>
            <a:spLocks noChangeArrowheads="1"/>
          </p:cNvSpPr>
          <p:nvPr/>
        </p:nvSpPr>
        <p:spPr bwMode="auto">
          <a:xfrm>
            <a:off x="6174861" y="2464155"/>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13" name="Oval 12"/>
          <p:cNvSpPr>
            <a:spLocks noChangeArrowheads="1"/>
          </p:cNvSpPr>
          <p:nvPr/>
        </p:nvSpPr>
        <p:spPr bwMode="auto">
          <a:xfrm>
            <a:off x="4668074" y="4957893"/>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14" name="Oval 13"/>
          <p:cNvSpPr>
            <a:spLocks noChangeArrowheads="1"/>
          </p:cNvSpPr>
          <p:nvPr/>
        </p:nvSpPr>
        <p:spPr bwMode="auto">
          <a:xfrm>
            <a:off x="5386411" y="3704192"/>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20" name="Curved Up Arrow 19"/>
          <p:cNvSpPr/>
          <p:nvPr/>
        </p:nvSpPr>
        <p:spPr>
          <a:xfrm rot="14787923">
            <a:off x="2045963" y="3873946"/>
            <a:ext cx="1066800" cy="55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2" name="Curved Down Arrow 21"/>
          <p:cNvSpPr/>
          <p:nvPr/>
        </p:nvSpPr>
        <p:spPr>
          <a:xfrm rot="18192067">
            <a:off x="5059515" y="2836500"/>
            <a:ext cx="1053420" cy="52529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3" name="Line 12"/>
          <p:cNvSpPr>
            <a:spLocks noChangeShapeType="1"/>
          </p:cNvSpPr>
          <p:nvPr/>
        </p:nvSpPr>
        <p:spPr bwMode="auto">
          <a:xfrm flipH="1">
            <a:off x="5189969" y="4377011"/>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2"/>
          <p:cNvSpPr>
            <a:spLocks noChangeShapeType="1"/>
          </p:cNvSpPr>
          <p:nvPr/>
        </p:nvSpPr>
        <p:spPr bwMode="auto">
          <a:xfrm flipH="1">
            <a:off x="5906001" y="3133714"/>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4"/>
          <p:cNvSpPr>
            <a:spLocks noChangeArrowheads="1"/>
          </p:cNvSpPr>
          <p:nvPr/>
        </p:nvSpPr>
        <p:spPr bwMode="auto">
          <a:xfrm>
            <a:off x="10216768" y="3783259"/>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26" name="Oval 25"/>
          <p:cNvSpPr>
            <a:spLocks noChangeArrowheads="1"/>
          </p:cNvSpPr>
          <p:nvPr/>
        </p:nvSpPr>
        <p:spPr bwMode="auto">
          <a:xfrm>
            <a:off x="8691510" y="3768301"/>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27" name="Oval 26"/>
          <p:cNvSpPr>
            <a:spLocks noChangeArrowheads="1"/>
          </p:cNvSpPr>
          <p:nvPr/>
        </p:nvSpPr>
        <p:spPr bwMode="auto">
          <a:xfrm>
            <a:off x="9409847" y="2514600"/>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28" name="Line 12"/>
          <p:cNvSpPr>
            <a:spLocks noChangeShapeType="1"/>
          </p:cNvSpPr>
          <p:nvPr/>
        </p:nvSpPr>
        <p:spPr bwMode="auto">
          <a:xfrm flipH="1">
            <a:off x="9213405" y="3187419"/>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9" name="Line 12"/>
          <p:cNvSpPr>
            <a:spLocks noChangeShapeType="1"/>
          </p:cNvSpPr>
          <p:nvPr/>
        </p:nvSpPr>
        <p:spPr bwMode="auto">
          <a:xfrm flipH="1" flipV="1">
            <a:off x="10107546" y="3187418"/>
            <a:ext cx="316198" cy="65207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0" name="Right Triangle 29"/>
          <p:cNvSpPr/>
          <p:nvPr/>
        </p:nvSpPr>
        <p:spPr>
          <a:xfrm>
            <a:off x="3013787" y="316483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1" name="Right Triangle 30"/>
          <p:cNvSpPr/>
          <p:nvPr/>
        </p:nvSpPr>
        <p:spPr>
          <a:xfrm flipH="1">
            <a:off x="933485" y="4414567"/>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2" name="Right Triangle 31"/>
          <p:cNvSpPr/>
          <p:nvPr/>
        </p:nvSpPr>
        <p:spPr>
          <a:xfrm>
            <a:off x="2891257" y="5703489"/>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3" name="Right Triangle 32"/>
          <p:cNvSpPr/>
          <p:nvPr/>
        </p:nvSpPr>
        <p:spPr>
          <a:xfrm flipH="1">
            <a:off x="1950153" y="5722846"/>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5" name="Right Triangle 34"/>
          <p:cNvSpPr/>
          <p:nvPr/>
        </p:nvSpPr>
        <p:spPr>
          <a:xfrm flipH="1">
            <a:off x="4324254" y="5700025"/>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6" name="Right Triangle 35"/>
          <p:cNvSpPr/>
          <p:nvPr/>
        </p:nvSpPr>
        <p:spPr>
          <a:xfrm>
            <a:off x="5330183" y="5680667"/>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7" name="Right Triangle 36"/>
          <p:cNvSpPr/>
          <p:nvPr/>
        </p:nvSpPr>
        <p:spPr>
          <a:xfrm>
            <a:off x="6033908" y="4453826"/>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8" name="Right Triangle 37"/>
          <p:cNvSpPr/>
          <p:nvPr/>
        </p:nvSpPr>
        <p:spPr>
          <a:xfrm>
            <a:off x="6852019" y="3160384"/>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9" name="Right Triangle 38"/>
          <p:cNvSpPr/>
          <p:nvPr/>
        </p:nvSpPr>
        <p:spPr>
          <a:xfrm>
            <a:off x="10864265"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40" name="Right Triangle 39"/>
          <p:cNvSpPr/>
          <p:nvPr/>
        </p:nvSpPr>
        <p:spPr>
          <a:xfrm flipH="1">
            <a:off x="8347690" y="4490403"/>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41" name="Right Triangle 40"/>
          <p:cNvSpPr/>
          <p:nvPr/>
        </p:nvSpPr>
        <p:spPr>
          <a:xfrm>
            <a:off x="9293292"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42" name="Right Triangle 41"/>
          <p:cNvSpPr/>
          <p:nvPr/>
        </p:nvSpPr>
        <p:spPr>
          <a:xfrm flipH="1">
            <a:off x="9907120" y="4515770"/>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43" name="TextBox 42"/>
          <p:cNvSpPr txBox="1"/>
          <p:nvPr/>
        </p:nvSpPr>
        <p:spPr>
          <a:xfrm>
            <a:off x="563467" y="1828800"/>
            <a:ext cx="2327790" cy="553998"/>
          </a:xfrm>
          <a:prstGeom prst="rect">
            <a:avLst/>
          </a:prstGeom>
          <a:noFill/>
        </p:spPr>
        <p:txBody>
          <a:bodyPr wrap="square" rtlCol="0">
            <a:spAutoFit/>
          </a:bodyPr>
          <a:lstStyle/>
          <a:p>
            <a:r>
              <a:rPr lang="en-US" sz="3000" dirty="0" smtClean="0">
                <a:solidFill>
                  <a:schemeClr val="accent1"/>
                </a:solidFill>
              </a:rPr>
              <a:t>1. </a:t>
            </a:r>
            <a:r>
              <a:rPr lang="en-US" sz="3000" dirty="0" smtClean="0"/>
              <a:t>Left-Right</a:t>
            </a:r>
            <a:endParaRPr lang="en-US" sz="3000" dirty="0"/>
          </a:p>
        </p:txBody>
      </p:sp>
      <p:sp>
        <p:nvSpPr>
          <p:cNvPr id="44" name="TextBox 43"/>
          <p:cNvSpPr txBox="1"/>
          <p:nvPr/>
        </p:nvSpPr>
        <p:spPr>
          <a:xfrm>
            <a:off x="4570412" y="1828800"/>
            <a:ext cx="2009915" cy="553998"/>
          </a:xfrm>
          <a:prstGeom prst="rect">
            <a:avLst/>
          </a:prstGeom>
          <a:noFill/>
        </p:spPr>
        <p:txBody>
          <a:bodyPr wrap="square" rtlCol="0">
            <a:spAutoFit/>
          </a:bodyPr>
          <a:lstStyle/>
          <a:p>
            <a:r>
              <a:rPr lang="en-US" sz="3000" dirty="0" smtClean="0">
                <a:solidFill>
                  <a:schemeClr val="accent1"/>
                </a:solidFill>
              </a:rPr>
              <a:t>2. </a:t>
            </a:r>
            <a:r>
              <a:rPr lang="en-US" sz="3000" dirty="0" smtClean="0"/>
              <a:t>Left-Left</a:t>
            </a:r>
            <a:endParaRPr lang="en-US" sz="3000" dirty="0"/>
          </a:p>
        </p:txBody>
      </p:sp>
      <p:sp>
        <p:nvSpPr>
          <p:cNvPr id="45" name="TextBox 44"/>
          <p:cNvSpPr txBox="1"/>
          <p:nvPr/>
        </p:nvSpPr>
        <p:spPr>
          <a:xfrm>
            <a:off x="8685212" y="1828800"/>
            <a:ext cx="2009915" cy="553998"/>
          </a:xfrm>
          <a:prstGeom prst="rect">
            <a:avLst/>
          </a:prstGeom>
          <a:noFill/>
        </p:spPr>
        <p:txBody>
          <a:bodyPr wrap="square" rtlCol="0">
            <a:spAutoFit/>
          </a:bodyPr>
          <a:lstStyle/>
          <a:p>
            <a:r>
              <a:rPr lang="en-US" sz="3000" dirty="0" smtClean="0">
                <a:solidFill>
                  <a:schemeClr val="accent1"/>
                </a:solidFill>
              </a:rPr>
              <a:t>3. </a:t>
            </a:r>
            <a:r>
              <a:rPr lang="en-US" sz="3000" dirty="0" smtClean="0"/>
              <a:t>Balanced</a:t>
            </a:r>
            <a:endParaRPr lang="en-US" sz="3000" dirty="0"/>
          </a:p>
        </p:txBody>
      </p:sp>
    </p:spTree>
    <p:extLst>
      <p:ext uri="{BB962C8B-B14F-4D97-AF65-F5344CB8AC3E}">
        <p14:creationId xmlns:p14="http://schemas.microsoft.com/office/powerpoint/2010/main" val="25114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p:txBody>
          <a:bodyPr/>
          <a:lstStyle/>
          <a:p>
            <a:r>
              <a:rPr lang="en-US" dirty="0" smtClean="0"/>
              <a:t>Right-Left -&gt; Right-Right Case</a:t>
            </a:r>
          </a:p>
          <a:p>
            <a:pPr marL="377887" lvl="1" indent="0">
              <a:buNone/>
            </a:pPr>
            <a:endParaRPr lang="en-US" dirty="0"/>
          </a:p>
        </p:txBody>
      </p:sp>
      <p:sp>
        <p:nvSpPr>
          <p:cNvPr id="4" name="Title 3"/>
          <p:cNvSpPr>
            <a:spLocks noGrp="1"/>
          </p:cNvSpPr>
          <p:nvPr>
            <p:ph type="title"/>
          </p:nvPr>
        </p:nvSpPr>
        <p:spPr/>
        <p:txBody>
          <a:bodyPr/>
          <a:lstStyle/>
          <a:p>
            <a:r>
              <a:rPr lang="en-US" dirty="0" smtClean="0"/>
              <a:t>AVL Tree Rotations</a:t>
            </a:r>
            <a:endParaRPr lang="en-US" dirty="0"/>
          </a:p>
        </p:txBody>
      </p:sp>
      <p:sp>
        <p:nvSpPr>
          <p:cNvPr id="5" name="Line 11"/>
          <p:cNvSpPr>
            <a:spLocks noChangeShapeType="1"/>
          </p:cNvSpPr>
          <p:nvPr/>
        </p:nvSpPr>
        <p:spPr bwMode="auto">
          <a:xfrm>
            <a:off x="2029263" y="3160384"/>
            <a:ext cx="456608" cy="5406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1960564" y="4393911"/>
            <a:ext cx="430036" cy="56398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Oval 4"/>
          <p:cNvSpPr>
            <a:spLocks noChangeArrowheads="1"/>
          </p:cNvSpPr>
          <p:nvPr/>
        </p:nvSpPr>
        <p:spPr bwMode="auto">
          <a:xfrm>
            <a:off x="2145512" y="3687574"/>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Oval 7"/>
          <p:cNvSpPr>
            <a:spLocks noChangeArrowheads="1"/>
          </p:cNvSpPr>
          <p:nvPr/>
        </p:nvSpPr>
        <p:spPr bwMode="auto">
          <a:xfrm>
            <a:off x="1343934" y="246671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Oval 8"/>
          <p:cNvSpPr>
            <a:spLocks noChangeArrowheads="1"/>
          </p:cNvSpPr>
          <p:nvPr/>
        </p:nvSpPr>
        <p:spPr bwMode="auto">
          <a:xfrm>
            <a:off x="1309008" y="487328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Curved Up Arrow 19"/>
          <p:cNvSpPr/>
          <p:nvPr/>
        </p:nvSpPr>
        <p:spPr>
          <a:xfrm rot="14292758">
            <a:off x="5848974" y="2781056"/>
            <a:ext cx="1066800" cy="55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2" name="Curved Down Arrow 21"/>
          <p:cNvSpPr/>
          <p:nvPr/>
        </p:nvSpPr>
        <p:spPr>
          <a:xfrm rot="18192067">
            <a:off x="1248754" y="4058009"/>
            <a:ext cx="922458" cy="4599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30" name="Right Triangle 29"/>
          <p:cNvSpPr/>
          <p:nvPr/>
        </p:nvSpPr>
        <p:spPr>
          <a:xfrm>
            <a:off x="2787065" y="4419134"/>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1" name="Right Triangle 30"/>
          <p:cNvSpPr/>
          <p:nvPr/>
        </p:nvSpPr>
        <p:spPr>
          <a:xfrm flipH="1">
            <a:off x="965629" y="3160384"/>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2" name="Right Triangle 31"/>
          <p:cNvSpPr/>
          <p:nvPr/>
        </p:nvSpPr>
        <p:spPr>
          <a:xfrm>
            <a:off x="1960564" y="5606125"/>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3" name="Right Triangle 32"/>
          <p:cNvSpPr/>
          <p:nvPr/>
        </p:nvSpPr>
        <p:spPr>
          <a:xfrm flipH="1">
            <a:off x="986960" y="5634775"/>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4" name="Line 11"/>
          <p:cNvSpPr>
            <a:spLocks noChangeShapeType="1"/>
          </p:cNvSpPr>
          <p:nvPr/>
        </p:nvSpPr>
        <p:spPr bwMode="auto">
          <a:xfrm>
            <a:off x="5710246" y="3221481"/>
            <a:ext cx="456608" cy="5406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Line 12"/>
          <p:cNvSpPr>
            <a:spLocks noChangeShapeType="1"/>
          </p:cNvSpPr>
          <p:nvPr/>
        </p:nvSpPr>
        <p:spPr bwMode="auto">
          <a:xfrm>
            <a:off x="6617839" y="4392559"/>
            <a:ext cx="489994" cy="5298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4"/>
          <p:cNvSpPr>
            <a:spLocks noChangeArrowheads="1"/>
          </p:cNvSpPr>
          <p:nvPr/>
        </p:nvSpPr>
        <p:spPr bwMode="auto">
          <a:xfrm>
            <a:off x="6813043" y="4903002"/>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44"/>
          <p:cNvSpPr>
            <a:spLocks noChangeArrowheads="1"/>
          </p:cNvSpPr>
          <p:nvPr/>
        </p:nvSpPr>
        <p:spPr bwMode="auto">
          <a:xfrm>
            <a:off x="5024917" y="2527813"/>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45"/>
          <p:cNvSpPr>
            <a:spLocks noChangeArrowheads="1"/>
          </p:cNvSpPr>
          <p:nvPr/>
        </p:nvSpPr>
        <p:spPr bwMode="auto">
          <a:xfrm>
            <a:off x="5938550" y="3736732"/>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Right Triangle 47"/>
          <p:cNvSpPr/>
          <p:nvPr/>
        </p:nvSpPr>
        <p:spPr>
          <a:xfrm>
            <a:off x="7413205" y="5627225"/>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49" name="Right Triangle 48"/>
          <p:cNvSpPr/>
          <p:nvPr/>
        </p:nvSpPr>
        <p:spPr>
          <a:xfrm flipH="1">
            <a:off x="4646612" y="3221481"/>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51" name="Right Triangle 50"/>
          <p:cNvSpPr/>
          <p:nvPr/>
        </p:nvSpPr>
        <p:spPr>
          <a:xfrm flipH="1">
            <a:off x="5644880" y="4502899"/>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52" name="Right Triangle 51"/>
          <p:cNvSpPr/>
          <p:nvPr/>
        </p:nvSpPr>
        <p:spPr>
          <a:xfrm flipH="1">
            <a:off x="6558006" y="5641469"/>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64" name="Oval 4"/>
          <p:cNvSpPr>
            <a:spLocks noChangeArrowheads="1"/>
          </p:cNvSpPr>
          <p:nvPr/>
        </p:nvSpPr>
        <p:spPr bwMode="auto">
          <a:xfrm>
            <a:off x="10216768" y="3783259"/>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65" name="Oval 64"/>
          <p:cNvSpPr>
            <a:spLocks noChangeArrowheads="1"/>
          </p:cNvSpPr>
          <p:nvPr/>
        </p:nvSpPr>
        <p:spPr bwMode="auto">
          <a:xfrm>
            <a:off x="8691510" y="3768301"/>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66" name="Oval 65"/>
          <p:cNvSpPr>
            <a:spLocks noChangeArrowheads="1"/>
          </p:cNvSpPr>
          <p:nvPr/>
        </p:nvSpPr>
        <p:spPr bwMode="auto">
          <a:xfrm>
            <a:off x="9409847" y="2514600"/>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67" name="Line 12"/>
          <p:cNvSpPr>
            <a:spLocks noChangeShapeType="1"/>
          </p:cNvSpPr>
          <p:nvPr/>
        </p:nvSpPr>
        <p:spPr bwMode="auto">
          <a:xfrm flipH="1">
            <a:off x="9213405" y="3187419"/>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8" name="Line 12"/>
          <p:cNvSpPr>
            <a:spLocks noChangeShapeType="1"/>
          </p:cNvSpPr>
          <p:nvPr/>
        </p:nvSpPr>
        <p:spPr bwMode="auto">
          <a:xfrm flipH="1" flipV="1">
            <a:off x="10107546" y="3187418"/>
            <a:ext cx="316198" cy="65207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9" name="Right Triangle 68"/>
          <p:cNvSpPr/>
          <p:nvPr/>
        </p:nvSpPr>
        <p:spPr>
          <a:xfrm>
            <a:off x="10864265"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70" name="Right Triangle 69"/>
          <p:cNvSpPr/>
          <p:nvPr/>
        </p:nvSpPr>
        <p:spPr>
          <a:xfrm flipH="1">
            <a:off x="8347690" y="4490403"/>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71" name="Right Triangle 70"/>
          <p:cNvSpPr/>
          <p:nvPr/>
        </p:nvSpPr>
        <p:spPr>
          <a:xfrm>
            <a:off x="9293292"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72" name="Right Triangle 71"/>
          <p:cNvSpPr/>
          <p:nvPr/>
        </p:nvSpPr>
        <p:spPr>
          <a:xfrm flipH="1">
            <a:off x="9907120" y="4515770"/>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73" name="TextBox 72"/>
          <p:cNvSpPr txBox="1"/>
          <p:nvPr/>
        </p:nvSpPr>
        <p:spPr>
          <a:xfrm>
            <a:off x="563467" y="1828800"/>
            <a:ext cx="2327790" cy="553998"/>
          </a:xfrm>
          <a:prstGeom prst="rect">
            <a:avLst/>
          </a:prstGeom>
          <a:noFill/>
        </p:spPr>
        <p:txBody>
          <a:bodyPr wrap="square" rtlCol="0">
            <a:spAutoFit/>
          </a:bodyPr>
          <a:lstStyle/>
          <a:p>
            <a:r>
              <a:rPr lang="en-US" sz="3000" dirty="0" smtClean="0">
                <a:solidFill>
                  <a:schemeClr val="accent1"/>
                </a:solidFill>
              </a:rPr>
              <a:t>1. </a:t>
            </a:r>
            <a:r>
              <a:rPr lang="en-US" sz="3000" dirty="0" smtClean="0"/>
              <a:t>Right-Left</a:t>
            </a:r>
            <a:endParaRPr lang="en-US" sz="3000" dirty="0"/>
          </a:p>
        </p:txBody>
      </p:sp>
      <p:sp>
        <p:nvSpPr>
          <p:cNvPr id="74" name="TextBox 73"/>
          <p:cNvSpPr txBox="1"/>
          <p:nvPr/>
        </p:nvSpPr>
        <p:spPr>
          <a:xfrm>
            <a:off x="4570412" y="1828800"/>
            <a:ext cx="2358106" cy="553998"/>
          </a:xfrm>
          <a:prstGeom prst="rect">
            <a:avLst/>
          </a:prstGeom>
          <a:noFill/>
        </p:spPr>
        <p:txBody>
          <a:bodyPr wrap="square" rtlCol="0">
            <a:spAutoFit/>
          </a:bodyPr>
          <a:lstStyle/>
          <a:p>
            <a:r>
              <a:rPr lang="en-US" sz="3000" dirty="0" smtClean="0">
                <a:solidFill>
                  <a:schemeClr val="accent1"/>
                </a:solidFill>
              </a:rPr>
              <a:t>2. </a:t>
            </a:r>
            <a:r>
              <a:rPr lang="en-US" sz="3000" dirty="0" smtClean="0"/>
              <a:t>Right-Right</a:t>
            </a:r>
            <a:endParaRPr lang="en-US" sz="3000" dirty="0"/>
          </a:p>
        </p:txBody>
      </p:sp>
      <p:sp>
        <p:nvSpPr>
          <p:cNvPr id="75" name="TextBox 74"/>
          <p:cNvSpPr txBox="1"/>
          <p:nvPr/>
        </p:nvSpPr>
        <p:spPr>
          <a:xfrm>
            <a:off x="8685212" y="1828800"/>
            <a:ext cx="2009915" cy="553998"/>
          </a:xfrm>
          <a:prstGeom prst="rect">
            <a:avLst/>
          </a:prstGeom>
          <a:noFill/>
        </p:spPr>
        <p:txBody>
          <a:bodyPr wrap="square" rtlCol="0">
            <a:spAutoFit/>
          </a:bodyPr>
          <a:lstStyle/>
          <a:p>
            <a:r>
              <a:rPr lang="en-US" sz="3000" dirty="0" smtClean="0">
                <a:solidFill>
                  <a:schemeClr val="accent1"/>
                </a:solidFill>
              </a:rPr>
              <a:t>3. </a:t>
            </a:r>
            <a:r>
              <a:rPr lang="en-US" sz="3000" dirty="0" smtClean="0"/>
              <a:t>Balanced</a:t>
            </a:r>
            <a:endParaRPr lang="en-US" sz="3000" dirty="0"/>
          </a:p>
        </p:txBody>
      </p:sp>
    </p:spTree>
    <p:extLst>
      <p:ext uri="{BB962C8B-B14F-4D97-AF65-F5344CB8AC3E}">
        <p14:creationId xmlns:p14="http://schemas.microsoft.com/office/powerpoint/2010/main" val="192947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smtClean="0"/>
              <a:t>AVL Tree – Example</a:t>
            </a:r>
            <a:endParaRPr lang="en-US" dirty="0"/>
          </a:p>
        </p:txBody>
      </p:sp>
      <p:sp>
        <p:nvSpPr>
          <p:cNvPr id="48" name="Rectangle 47"/>
          <p:cNvSpPr/>
          <p:nvPr/>
        </p:nvSpPr>
        <p:spPr>
          <a:xfrm>
            <a:off x="3303115" y="3150916"/>
            <a:ext cx="686406" cy="707886"/>
          </a:xfrm>
          <a:prstGeom prst="rect">
            <a:avLst/>
          </a:prstGeom>
        </p:spPr>
        <p:txBody>
          <a:bodyPr wrap="none">
            <a:spAutoFit/>
          </a:bodyPr>
          <a:lstStyle/>
          <a:p>
            <a:r>
              <a:rPr lang="en-US" sz="4000" noProof="1">
                <a:effectLst>
                  <a:outerShdw blurRad="38100" dist="38100" dir="2700000" algn="tl">
                    <a:srgbClr val="000000">
                      <a:alpha val="43137"/>
                    </a:srgbClr>
                  </a:outerShdw>
                </a:effectLst>
                <a:cs typeface="Consolas" pitchFamily="49" charset="0"/>
                <a:sym typeface="Wingdings" panose="05000000000000000000" pitchFamily="2" charset="2"/>
              </a:rPr>
              <a:t></a:t>
            </a:r>
            <a:endParaRPr lang="en-US" sz="4000" dirty="0"/>
          </a:p>
        </p:txBody>
      </p:sp>
      <p:sp>
        <p:nvSpPr>
          <p:cNvPr id="49" name="Rectangle 48"/>
          <p:cNvSpPr/>
          <p:nvPr/>
        </p:nvSpPr>
        <p:spPr>
          <a:xfrm>
            <a:off x="7465406" y="3152524"/>
            <a:ext cx="686406" cy="707886"/>
          </a:xfrm>
          <a:prstGeom prst="rect">
            <a:avLst/>
          </a:prstGeom>
        </p:spPr>
        <p:txBody>
          <a:bodyPr wrap="none">
            <a:spAutoFit/>
          </a:bodyPr>
          <a:lstStyle/>
          <a:p>
            <a:r>
              <a:rPr lang="en-US" sz="4000" noProof="1">
                <a:effectLst>
                  <a:outerShdw blurRad="38100" dist="38100" dir="2700000" algn="tl">
                    <a:srgbClr val="000000">
                      <a:alpha val="43137"/>
                    </a:srgbClr>
                  </a:outerShdw>
                </a:effectLst>
                <a:cs typeface="Consolas" pitchFamily="49" charset="0"/>
                <a:sym typeface="Wingdings" panose="05000000000000000000" pitchFamily="2" charset="2"/>
              </a:rPr>
              <a:t></a:t>
            </a:r>
            <a:endParaRPr lang="en-US" sz="4000" dirty="0"/>
          </a:p>
        </p:txBody>
      </p:sp>
      <p:grpSp>
        <p:nvGrpSpPr>
          <p:cNvPr id="69" name="Group 68"/>
          <p:cNvGrpSpPr/>
          <p:nvPr/>
        </p:nvGrpSpPr>
        <p:grpSpPr>
          <a:xfrm>
            <a:off x="-49845" y="2186507"/>
            <a:ext cx="3357794" cy="2532516"/>
            <a:chOff x="618095" y="1929141"/>
            <a:chExt cx="3357794" cy="2532516"/>
          </a:xfrm>
        </p:grpSpPr>
        <p:grpSp>
          <p:nvGrpSpPr>
            <p:cNvPr id="5" name="Group 4"/>
            <p:cNvGrpSpPr/>
            <p:nvPr/>
          </p:nvGrpSpPr>
          <p:grpSpPr>
            <a:xfrm>
              <a:off x="912295" y="2261901"/>
              <a:ext cx="2763058" cy="2199756"/>
              <a:chOff x="3011375" y="3634852"/>
              <a:chExt cx="3019538" cy="2519182"/>
            </a:xfrm>
          </p:grpSpPr>
          <p:sp>
            <p:nvSpPr>
              <p:cNvPr id="6"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3300275" y="5122566"/>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2"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14" name="Oval 8"/>
              <p:cNvSpPr>
                <a:spLocks noChangeArrowheads="1"/>
              </p:cNvSpPr>
              <p:nvPr/>
            </p:nvSpPr>
            <p:spPr bwMode="auto">
              <a:xfrm>
                <a:off x="3011375"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50" name="TextBox 49"/>
            <p:cNvSpPr txBox="1"/>
            <p:nvPr/>
          </p:nvSpPr>
          <p:spPr>
            <a:xfrm>
              <a:off x="2772167" y="1929141"/>
              <a:ext cx="404565" cy="523220"/>
            </a:xfrm>
            <a:prstGeom prst="rect">
              <a:avLst/>
            </a:prstGeom>
            <a:noFill/>
          </p:spPr>
          <p:txBody>
            <a:bodyPr wrap="square" rtlCol="0">
              <a:spAutoFit/>
            </a:bodyPr>
            <a:lstStyle/>
            <a:p>
              <a:r>
                <a:rPr lang="en-US" sz="2800" dirty="0" smtClean="0"/>
                <a:t>0</a:t>
              </a:r>
              <a:endParaRPr lang="en-US" sz="2800" dirty="0"/>
            </a:p>
          </p:txBody>
        </p:sp>
        <p:sp>
          <p:nvSpPr>
            <p:cNvPr id="51" name="TextBox 50"/>
            <p:cNvSpPr txBox="1"/>
            <p:nvPr/>
          </p:nvSpPr>
          <p:spPr>
            <a:xfrm>
              <a:off x="1147268" y="2636324"/>
              <a:ext cx="404565" cy="523220"/>
            </a:xfrm>
            <a:prstGeom prst="rect">
              <a:avLst/>
            </a:prstGeom>
            <a:noFill/>
          </p:spPr>
          <p:txBody>
            <a:bodyPr wrap="square" rtlCol="0">
              <a:spAutoFit/>
            </a:bodyPr>
            <a:lstStyle/>
            <a:p>
              <a:r>
                <a:rPr lang="en-US" sz="2800" dirty="0" smtClean="0"/>
                <a:t>0</a:t>
              </a:r>
              <a:endParaRPr lang="en-US" sz="2800" dirty="0"/>
            </a:p>
          </p:txBody>
        </p:sp>
        <p:sp>
          <p:nvSpPr>
            <p:cNvPr id="52" name="TextBox 51"/>
            <p:cNvSpPr txBox="1"/>
            <p:nvPr/>
          </p:nvSpPr>
          <p:spPr>
            <a:xfrm>
              <a:off x="3571324" y="2647143"/>
              <a:ext cx="404565" cy="523220"/>
            </a:xfrm>
            <a:prstGeom prst="rect">
              <a:avLst/>
            </a:prstGeom>
            <a:noFill/>
          </p:spPr>
          <p:txBody>
            <a:bodyPr wrap="square" rtlCol="0">
              <a:spAutoFit/>
            </a:bodyPr>
            <a:lstStyle/>
            <a:p>
              <a:r>
                <a:rPr lang="en-US" sz="2800" dirty="0" smtClean="0"/>
                <a:t>1</a:t>
              </a:r>
              <a:endParaRPr lang="en-US" sz="2800" dirty="0"/>
            </a:p>
          </p:txBody>
        </p:sp>
        <p:sp>
          <p:nvSpPr>
            <p:cNvPr id="53" name="TextBox 52"/>
            <p:cNvSpPr txBox="1"/>
            <p:nvPr/>
          </p:nvSpPr>
          <p:spPr>
            <a:xfrm>
              <a:off x="618095" y="3447120"/>
              <a:ext cx="404565" cy="523220"/>
            </a:xfrm>
            <a:prstGeom prst="rect">
              <a:avLst/>
            </a:prstGeom>
            <a:noFill/>
          </p:spPr>
          <p:txBody>
            <a:bodyPr wrap="square" rtlCol="0">
              <a:spAutoFit/>
            </a:bodyPr>
            <a:lstStyle/>
            <a:p>
              <a:r>
                <a:rPr lang="en-US" sz="2800" dirty="0"/>
                <a:t>0</a:t>
              </a:r>
              <a:endParaRPr lang="en-US" sz="2800" dirty="0"/>
            </a:p>
          </p:txBody>
        </p:sp>
        <p:sp>
          <p:nvSpPr>
            <p:cNvPr id="55" name="Oval 7"/>
            <p:cNvSpPr>
              <a:spLocks noChangeArrowheads="1"/>
            </p:cNvSpPr>
            <p:nvPr/>
          </p:nvSpPr>
          <p:spPr bwMode="auto">
            <a:xfrm>
              <a:off x="1750496" y="3890619"/>
              <a:ext cx="610116" cy="568346"/>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6" name="Line 12"/>
            <p:cNvSpPr>
              <a:spLocks noChangeShapeType="1"/>
            </p:cNvSpPr>
            <p:nvPr/>
          </p:nvSpPr>
          <p:spPr bwMode="auto">
            <a:xfrm>
              <a:off x="1765921" y="3588661"/>
              <a:ext cx="228071" cy="32580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7" name="TextBox 56"/>
            <p:cNvSpPr txBox="1"/>
            <p:nvPr/>
          </p:nvSpPr>
          <p:spPr>
            <a:xfrm>
              <a:off x="2047857" y="3391242"/>
              <a:ext cx="404565" cy="523220"/>
            </a:xfrm>
            <a:prstGeom prst="rect">
              <a:avLst/>
            </a:prstGeom>
            <a:noFill/>
          </p:spPr>
          <p:txBody>
            <a:bodyPr wrap="square" rtlCol="0">
              <a:spAutoFit/>
            </a:bodyPr>
            <a:lstStyle/>
            <a:p>
              <a:r>
                <a:rPr lang="en-US" sz="2800" dirty="0" smtClean="0"/>
                <a:t>0</a:t>
              </a:r>
              <a:endParaRPr lang="en-US" sz="2800" dirty="0"/>
            </a:p>
          </p:txBody>
        </p:sp>
        <p:sp>
          <p:nvSpPr>
            <p:cNvPr id="58" name="TextBox 57"/>
            <p:cNvSpPr txBox="1"/>
            <p:nvPr/>
          </p:nvSpPr>
          <p:spPr>
            <a:xfrm>
              <a:off x="3291125" y="3750145"/>
              <a:ext cx="404565" cy="523220"/>
            </a:xfrm>
            <a:prstGeom prst="rect">
              <a:avLst/>
            </a:prstGeom>
            <a:noFill/>
          </p:spPr>
          <p:txBody>
            <a:bodyPr wrap="square" rtlCol="0">
              <a:spAutoFit/>
            </a:bodyPr>
            <a:lstStyle/>
            <a:p>
              <a:r>
                <a:rPr lang="en-US" sz="2800" dirty="0" smtClean="0"/>
                <a:t>0</a:t>
              </a:r>
              <a:endParaRPr lang="en-US" sz="2800" dirty="0"/>
            </a:p>
          </p:txBody>
        </p:sp>
      </p:grpSp>
      <p:grpSp>
        <p:nvGrpSpPr>
          <p:cNvPr id="70" name="Group 69"/>
          <p:cNvGrpSpPr/>
          <p:nvPr/>
        </p:nvGrpSpPr>
        <p:grpSpPr>
          <a:xfrm>
            <a:off x="3930062" y="2201095"/>
            <a:ext cx="3535950" cy="3435777"/>
            <a:chOff x="3884612" y="1930437"/>
            <a:chExt cx="3535950" cy="3435777"/>
          </a:xfrm>
        </p:grpSpPr>
        <p:sp>
          <p:nvSpPr>
            <p:cNvPr id="17" name="Oval 8"/>
            <p:cNvSpPr>
              <a:spLocks noChangeArrowheads="1"/>
            </p:cNvSpPr>
            <p:nvPr/>
          </p:nvSpPr>
          <p:spPr bwMode="auto">
            <a:xfrm>
              <a:off x="6367498" y="4797869"/>
              <a:ext cx="610116" cy="568345"/>
            </a:xfrm>
            <a:prstGeom prst="ellipse">
              <a:avLst/>
            </a:prstGeom>
            <a:solidFill>
              <a:schemeClr val="accent5">
                <a:lumMod val="60000"/>
                <a:lumOff val="40000"/>
                <a:alpha val="50000"/>
              </a:schemeClr>
            </a:solidFill>
            <a:ln w="38100">
              <a:solidFill>
                <a:srgbClr val="FFA72A"/>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nvGrpSpPr>
            <p:cNvPr id="18" name="Group 17"/>
            <p:cNvGrpSpPr/>
            <p:nvPr/>
          </p:nvGrpSpPr>
          <p:grpSpPr>
            <a:xfrm>
              <a:off x="4062763" y="2261901"/>
              <a:ext cx="2914946" cy="2209817"/>
              <a:chOff x="2845389" y="3634852"/>
              <a:chExt cx="3185524" cy="2530704"/>
            </a:xfrm>
          </p:grpSpPr>
          <p:sp>
            <p:nvSpPr>
              <p:cNvPr id="19"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25" name="Oval 5"/>
              <p:cNvSpPr>
                <a:spLocks noChangeArrowheads="1"/>
              </p:cNvSpPr>
              <p:nvPr/>
            </p:nvSpPr>
            <p:spPr bwMode="auto">
              <a:xfrm>
                <a:off x="5364163" y="4551363"/>
                <a:ext cx="666750" cy="650875"/>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27"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30" name="Line 16"/>
            <p:cNvSpPr>
              <a:spLocks noChangeShapeType="1"/>
            </p:cNvSpPr>
            <p:nvPr/>
          </p:nvSpPr>
          <p:spPr bwMode="auto">
            <a:xfrm>
              <a:off x="6393262" y="4445123"/>
              <a:ext cx="189447" cy="35274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6" name="Curved Up Arrow 45"/>
            <p:cNvSpPr/>
            <p:nvPr/>
          </p:nvSpPr>
          <p:spPr>
            <a:xfrm rot="14699148">
              <a:off x="6565676" y="4270310"/>
              <a:ext cx="574828" cy="2986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7" name="Curved Down Arrow 46"/>
            <p:cNvSpPr/>
            <p:nvPr/>
          </p:nvSpPr>
          <p:spPr>
            <a:xfrm rot="17717446">
              <a:off x="5780348" y="3344234"/>
              <a:ext cx="597191" cy="2977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62" name="TextBox 61"/>
            <p:cNvSpPr txBox="1"/>
            <p:nvPr/>
          </p:nvSpPr>
          <p:spPr>
            <a:xfrm>
              <a:off x="6038684" y="1930437"/>
              <a:ext cx="404565" cy="523220"/>
            </a:xfrm>
            <a:prstGeom prst="rect">
              <a:avLst/>
            </a:prstGeom>
            <a:noFill/>
          </p:spPr>
          <p:txBody>
            <a:bodyPr wrap="square" rtlCol="0">
              <a:spAutoFit/>
            </a:bodyPr>
            <a:lstStyle/>
            <a:p>
              <a:r>
                <a:rPr lang="en-US" sz="2800" dirty="0" smtClean="0"/>
                <a:t>0</a:t>
              </a:r>
              <a:endParaRPr lang="en-US" sz="2800" dirty="0"/>
            </a:p>
          </p:txBody>
        </p:sp>
        <p:sp>
          <p:nvSpPr>
            <p:cNvPr id="63" name="TextBox 62"/>
            <p:cNvSpPr txBox="1"/>
            <p:nvPr/>
          </p:nvSpPr>
          <p:spPr>
            <a:xfrm>
              <a:off x="4413785" y="2637620"/>
              <a:ext cx="404565" cy="523220"/>
            </a:xfrm>
            <a:prstGeom prst="rect">
              <a:avLst/>
            </a:prstGeom>
            <a:noFill/>
          </p:spPr>
          <p:txBody>
            <a:bodyPr wrap="square" rtlCol="0">
              <a:spAutoFit/>
            </a:bodyPr>
            <a:lstStyle/>
            <a:p>
              <a:r>
                <a:rPr lang="en-US" sz="2800" dirty="0" smtClean="0"/>
                <a:t>0</a:t>
              </a:r>
              <a:endParaRPr lang="en-US" sz="2800" dirty="0"/>
            </a:p>
          </p:txBody>
        </p:sp>
        <p:sp>
          <p:nvSpPr>
            <p:cNvPr id="64" name="TextBox 63"/>
            <p:cNvSpPr txBox="1"/>
            <p:nvPr/>
          </p:nvSpPr>
          <p:spPr>
            <a:xfrm>
              <a:off x="6837841" y="2648439"/>
              <a:ext cx="404565" cy="523220"/>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65" name="TextBox 64"/>
            <p:cNvSpPr txBox="1"/>
            <p:nvPr/>
          </p:nvSpPr>
          <p:spPr>
            <a:xfrm>
              <a:off x="3884612" y="3418609"/>
              <a:ext cx="406833" cy="523220"/>
            </a:xfrm>
            <a:prstGeom prst="rect">
              <a:avLst/>
            </a:prstGeom>
            <a:noFill/>
          </p:spPr>
          <p:txBody>
            <a:bodyPr wrap="square" rtlCol="0">
              <a:spAutoFit/>
            </a:bodyPr>
            <a:lstStyle/>
            <a:p>
              <a:r>
                <a:rPr lang="en-US" sz="2800" dirty="0"/>
                <a:t>0</a:t>
              </a:r>
              <a:endParaRPr lang="en-US" sz="2800" dirty="0"/>
            </a:p>
          </p:txBody>
        </p:sp>
        <p:sp>
          <p:nvSpPr>
            <p:cNvPr id="66" name="TextBox 65"/>
            <p:cNvSpPr txBox="1"/>
            <p:nvPr/>
          </p:nvSpPr>
          <p:spPr>
            <a:xfrm>
              <a:off x="5314374" y="3392538"/>
              <a:ext cx="404565" cy="523220"/>
            </a:xfrm>
            <a:prstGeom prst="rect">
              <a:avLst/>
            </a:prstGeom>
            <a:noFill/>
          </p:spPr>
          <p:txBody>
            <a:bodyPr wrap="square" rtlCol="0">
              <a:spAutoFit/>
            </a:bodyPr>
            <a:lstStyle/>
            <a:p>
              <a:r>
                <a:rPr lang="en-US" sz="2800" dirty="0" smtClean="0"/>
                <a:t>0</a:t>
              </a:r>
              <a:endParaRPr lang="en-US" sz="2800" dirty="0"/>
            </a:p>
          </p:txBody>
        </p:sp>
        <p:sp>
          <p:nvSpPr>
            <p:cNvPr id="67" name="TextBox 66"/>
            <p:cNvSpPr txBox="1"/>
            <p:nvPr/>
          </p:nvSpPr>
          <p:spPr>
            <a:xfrm>
              <a:off x="6596655" y="3659979"/>
              <a:ext cx="546866" cy="523220"/>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68" name="TextBox 67"/>
            <p:cNvSpPr txBox="1"/>
            <p:nvPr/>
          </p:nvSpPr>
          <p:spPr>
            <a:xfrm>
              <a:off x="7015997" y="4663210"/>
              <a:ext cx="404565" cy="523220"/>
            </a:xfrm>
            <a:prstGeom prst="rect">
              <a:avLst/>
            </a:prstGeom>
            <a:noFill/>
          </p:spPr>
          <p:txBody>
            <a:bodyPr wrap="square" rtlCol="0">
              <a:spAutoFit/>
            </a:bodyPr>
            <a:lstStyle/>
            <a:p>
              <a:r>
                <a:rPr lang="en-US" sz="2800" dirty="0" smtClean="0"/>
                <a:t>0</a:t>
              </a:r>
              <a:endParaRPr lang="en-US" sz="2800" dirty="0"/>
            </a:p>
          </p:txBody>
        </p:sp>
      </p:grpSp>
      <p:grpSp>
        <p:nvGrpSpPr>
          <p:cNvPr id="78" name="Group 77"/>
          <p:cNvGrpSpPr/>
          <p:nvPr/>
        </p:nvGrpSpPr>
        <p:grpSpPr>
          <a:xfrm>
            <a:off x="7973641" y="2230215"/>
            <a:ext cx="3759571" cy="2570385"/>
            <a:chOff x="7722275" y="2106350"/>
            <a:chExt cx="3759571" cy="2570385"/>
          </a:xfrm>
        </p:grpSpPr>
        <p:grpSp>
          <p:nvGrpSpPr>
            <p:cNvPr id="32" name="Group 31"/>
            <p:cNvGrpSpPr/>
            <p:nvPr/>
          </p:nvGrpSpPr>
          <p:grpSpPr>
            <a:xfrm>
              <a:off x="7912103" y="2423235"/>
              <a:ext cx="3470236" cy="2243344"/>
              <a:chOff x="2845389" y="3634852"/>
              <a:chExt cx="3792358" cy="2569099"/>
            </a:xfrm>
          </p:grpSpPr>
          <p:sp>
            <p:nvSpPr>
              <p:cNvPr id="33"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4"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5"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39" name="Oval 5"/>
              <p:cNvSpPr>
                <a:spLocks noChangeArrowheads="1"/>
              </p:cNvSpPr>
              <p:nvPr/>
            </p:nvSpPr>
            <p:spPr bwMode="auto">
              <a:xfrm>
                <a:off x="5970997" y="5553076"/>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41"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2"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10"/>
              <p:cNvSpPr>
                <a:spLocks noChangeArrowheads="1"/>
              </p:cNvSpPr>
              <p:nvPr/>
            </p:nvSpPr>
            <p:spPr bwMode="auto">
              <a:xfrm>
                <a:off x="5399706" y="456962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44" name="Oval 5"/>
            <p:cNvSpPr>
              <a:spLocks noChangeArrowheads="1"/>
            </p:cNvSpPr>
            <p:nvPr/>
          </p:nvSpPr>
          <p:spPr bwMode="auto">
            <a:xfrm>
              <a:off x="9874354" y="4108389"/>
              <a:ext cx="610116" cy="568346"/>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Line 16"/>
            <p:cNvSpPr>
              <a:spLocks noChangeShapeType="1"/>
            </p:cNvSpPr>
            <p:nvPr/>
          </p:nvSpPr>
          <p:spPr bwMode="auto">
            <a:xfrm>
              <a:off x="10729841" y="3758817"/>
              <a:ext cx="282694" cy="339416"/>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71" name="TextBox 70"/>
            <p:cNvSpPr txBox="1"/>
            <p:nvPr/>
          </p:nvSpPr>
          <p:spPr>
            <a:xfrm>
              <a:off x="9934281" y="2106350"/>
              <a:ext cx="404565" cy="523220"/>
            </a:xfrm>
            <a:prstGeom prst="rect">
              <a:avLst/>
            </a:prstGeom>
            <a:noFill/>
          </p:spPr>
          <p:txBody>
            <a:bodyPr wrap="square" rtlCol="0">
              <a:spAutoFit/>
            </a:bodyPr>
            <a:lstStyle/>
            <a:p>
              <a:r>
                <a:rPr lang="en-US" sz="2800" dirty="0" smtClean="0"/>
                <a:t>0</a:t>
              </a:r>
              <a:endParaRPr lang="en-US" sz="2800" dirty="0"/>
            </a:p>
          </p:txBody>
        </p:sp>
        <p:sp>
          <p:nvSpPr>
            <p:cNvPr id="72" name="TextBox 71"/>
            <p:cNvSpPr txBox="1"/>
            <p:nvPr/>
          </p:nvSpPr>
          <p:spPr>
            <a:xfrm>
              <a:off x="8225577" y="2774411"/>
              <a:ext cx="404565" cy="523220"/>
            </a:xfrm>
            <a:prstGeom prst="rect">
              <a:avLst/>
            </a:prstGeom>
            <a:noFill/>
          </p:spPr>
          <p:txBody>
            <a:bodyPr wrap="square" rtlCol="0">
              <a:spAutoFit/>
            </a:bodyPr>
            <a:lstStyle/>
            <a:p>
              <a:r>
                <a:rPr lang="en-US" sz="2800" dirty="0" smtClean="0"/>
                <a:t>0</a:t>
              </a:r>
              <a:endParaRPr lang="en-US" sz="2800" dirty="0"/>
            </a:p>
          </p:txBody>
        </p:sp>
        <p:sp>
          <p:nvSpPr>
            <p:cNvPr id="73" name="TextBox 72"/>
            <p:cNvSpPr txBox="1"/>
            <p:nvPr/>
          </p:nvSpPr>
          <p:spPr>
            <a:xfrm>
              <a:off x="10607970" y="2748347"/>
              <a:ext cx="404565" cy="523220"/>
            </a:xfrm>
            <a:prstGeom prst="rect">
              <a:avLst/>
            </a:prstGeom>
            <a:noFill/>
          </p:spPr>
          <p:txBody>
            <a:bodyPr wrap="square" rtlCol="0">
              <a:spAutoFit/>
            </a:bodyPr>
            <a:lstStyle/>
            <a:p>
              <a:r>
                <a:rPr lang="en-US" sz="2800" dirty="0" smtClean="0"/>
                <a:t>0</a:t>
              </a:r>
              <a:endParaRPr lang="en-US" sz="2800" dirty="0"/>
            </a:p>
          </p:txBody>
        </p:sp>
        <p:sp>
          <p:nvSpPr>
            <p:cNvPr id="74" name="TextBox 73"/>
            <p:cNvSpPr txBox="1"/>
            <p:nvPr/>
          </p:nvSpPr>
          <p:spPr>
            <a:xfrm>
              <a:off x="7722275" y="3585169"/>
              <a:ext cx="404565" cy="523220"/>
            </a:xfrm>
            <a:prstGeom prst="rect">
              <a:avLst/>
            </a:prstGeom>
            <a:noFill/>
          </p:spPr>
          <p:txBody>
            <a:bodyPr wrap="square" rtlCol="0">
              <a:spAutoFit/>
            </a:bodyPr>
            <a:lstStyle/>
            <a:p>
              <a:r>
                <a:rPr lang="en-US" sz="2800" dirty="0" smtClean="0"/>
                <a:t>0</a:t>
              </a:r>
              <a:endParaRPr lang="en-US" sz="2800" dirty="0"/>
            </a:p>
          </p:txBody>
        </p:sp>
        <p:sp>
          <p:nvSpPr>
            <p:cNvPr id="75" name="TextBox 74"/>
            <p:cNvSpPr txBox="1"/>
            <p:nvPr/>
          </p:nvSpPr>
          <p:spPr>
            <a:xfrm>
              <a:off x="9211371" y="3585169"/>
              <a:ext cx="404565" cy="523220"/>
            </a:xfrm>
            <a:prstGeom prst="rect">
              <a:avLst/>
            </a:prstGeom>
            <a:noFill/>
          </p:spPr>
          <p:txBody>
            <a:bodyPr wrap="square" rtlCol="0">
              <a:spAutoFit/>
            </a:bodyPr>
            <a:lstStyle/>
            <a:p>
              <a:r>
                <a:rPr lang="en-US" sz="2800" dirty="0" smtClean="0"/>
                <a:t>0</a:t>
              </a:r>
              <a:endParaRPr lang="en-US" sz="2800" dirty="0"/>
            </a:p>
          </p:txBody>
        </p:sp>
        <p:sp>
          <p:nvSpPr>
            <p:cNvPr id="76" name="TextBox 75"/>
            <p:cNvSpPr txBox="1"/>
            <p:nvPr/>
          </p:nvSpPr>
          <p:spPr>
            <a:xfrm>
              <a:off x="9705639" y="3584688"/>
              <a:ext cx="404565" cy="523220"/>
            </a:xfrm>
            <a:prstGeom prst="rect">
              <a:avLst/>
            </a:prstGeom>
            <a:noFill/>
          </p:spPr>
          <p:txBody>
            <a:bodyPr wrap="square" rtlCol="0">
              <a:spAutoFit/>
            </a:bodyPr>
            <a:lstStyle/>
            <a:p>
              <a:r>
                <a:rPr lang="en-US" sz="2800" dirty="0" smtClean="0"/>
                <a:t>0</a:t>
              </a:r>
              <a:endParaRPr lang="en-US" sz="2800" dirty="0"/>
            </a:p>
          </p:txBody>
        </p:sp>
        <p:sp>
          <p:nvSpPr>
            <p:cNvPr id="77" name="TextBox 76"/>
            <p:cNvSpPr txBox="1"/>
            <p:nvPr/>
          </p:nvSpPr>
          <p:spPr>
            <a:xfrm>
              <a:off x="11077281" y="3584688"/>
              <a:ext cx="404565" cy="523220"/>
            </a:xfrm>
            <a:prstGeom prst="rect">
              <a:avLst/>
            </a:prstGeom>
            <a:noFill/>
          </p:spPr>
          <p:txBody>
            <a:bodyPr wrap="square" rtlCol="0">
              <a:spAutoFit/>
            </a:bodyPr>
            <a:lstStyle/>
            <a:p>
              <a:r>
                <a:rPr lang="en-US" sz="2800" dirty="0" smtClean="0"/>
                <a:t>0</a:t>
              </a:r>
              <a:endParaRPr lang="en-US" sz="2800" dirty="0"/>
            </a:p>
          </p:txBody>
        </p:sp>
      </p:grpSp>
    </p:spTree>
    <p:extLst>
      <p:ext uri="{BB962C8B-B14F-4D97-AF65-F5344CB8AC3E}">
        <p14:creationId xmlns:p14="http://schemas.microsoft.com/office/powerpoint/2010/main" val="219174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Insert node </a:t>
            </a:r>
            <a:r>
              <a:rPr lang="en-US" dirty="0" smtClean="0">
                <a:solidFill>
                  <a:schemeClr val="tx2">
                    <a:lumMod val="75000"/>
                  </a:schemeClr>
                </a:solidFill>
              </a:rPr>
              <a:t>N</a:t>
            </a:r>
            <a:r>
              <a:rPr lang="en-US" dirty="0" smtClean="0"/>
              <a:t> like in any ordinary BST</a:t>
            </a:r>
          </a:p>
          <a:p>
            <a:pPr marL="514350" indent="-514350">
              <a:buFont typeface="+mj-lt"/>
              <a:buAutoNum type="arabicPeriod"/>
            </a:pPr>
            <a:r>
              <a:rPr lang="en-US" dirty="0" smtClean="0"/>
              <a:t>Begin retracing from </a:t>
            </a:r>
            <a:r>
              <a:rPr lang="en-US" dirty="0" smtClean="0">
                <a:solidFill>
                  <a:schemeClr val="tx2">
                    <a:lumMod val="75000"/>
                  </a:schemeClr>
                </a:solidFill>
              </a:rPr>
              <a:t>N</a:t>
            </a:r>
            <a:r>
              <a:rPr lang="en-US" dirty="0" smtClean="0"/>
              <a:t>'s parent </a:t>
            </a:r>
            <a:br>
              <a:rPr lang="en-US" dirty="0" smtClean="0"/>
            </a:br>
            <a:r>
              <a:rPr lang="en-US" dirty="0" smtClean="0">
                <a:solidFill>
                  <a:schemeClr val="tx2">
                    <a:lumMod val="75000"/>
                  </a:schemeClr>
                </a:solidFill>
              </a:rPr>
              <a:t>P</a:t>
            </a:r>
            <a:r>
              <a:rPr lang="en-US" dirty="0" smtClean="0"/>
              <a:t> up to the root</a:t>
            </a:r>
          </a:p>
          <a:p>
            <a:pPr marL="819096" lvl="1" indent="-514350">
              <a:buFont typeface="+mj-lt"/>
              <a:buAutoNum type="arabicPeriod"/>
            </a:pPr>
            <a:r>
              <a:rPr lang="en-US" dirty="0" smtClean="0"/>
              <a:t>Modify balance factors </a:t>
            </a:r>
            <a:br>
              <a:rPr lang="en-US" dirty="0" smtClean="0"/>
            </a:br>
            <a:r>
              <a:rPr lang="en-US" dirty="0" smtClean="0"/>
              <a:t>as you go up</a:t>
            </a:r>
          </a:p>
          <a:p>
            <a:pPr marL="819096" lvl="1" indent="-514350">
              <a:buFont typeface="+mj-lt"/>
              <a:buAutoNum type="arabicPeriod"/>
            </a:pPr>
            <a:r>
              <a:rPr lang="en-US" dirty="0" smtClean="0"/>
              <a:t>If balance factor </a:t>
            </a:r>
            <a:r>
              <a:rPr lang="en-US" noProof="1" smtClean="0">
                <a:effectLst>
                  <a:outerShdw blurRad="38100" dist="38100" dir="2700000" algn="tl">
                    <a:srgbClr val="000000">
                      <a:alpha val="43137"/>
                    </a:srgbClr>
                  </a:outerShdw>
                </a:effectLst>
                <a:latin typeface="Consolas" pitchFamily="49" charset="0"/>
                <a:cs typeface="Consolas" pitchFamily="49" charset="0"/>
              </a:rPr>
              <a:t>∉</a:t>
            </a:r>
            <a:r>
              <a:rPr lang="en-US" noProof="1" smtClean="0">
                <a:effectLst>
                  <a:outerShdw blurRad="38100" dist="38100" dir="2700000" algn="tl">
                    <a:srgbClr val="000000">
                      <a:alpha val="43137"/>
                    </a:srgbClr>
                  </a:outerShdw>
                </a:effectLst>
                <a:latin typeface="+mj-lt"/>
                <a:cs typeface="Consolas" pitchFamily="49" charset="0"/>
              </a:rPr>
              <a:t> </a:t>
            </a:r>
            <a:r>
              <a:rPr lang="en-US" noProof="1" smtClean="0">
                <a:effectLst>
                  <a:outerShdw blurRad="38100" dist="38100" dir="2700000" algn="tl">
                    <a:srgbClr val="000000">
                      <a:alpha val="43137"/>
                    </a:srgbClr>
                  </a:outerShdw>
                </a:effectLst>
                <a:latin typeface="Consolas" pitchFamily="49" charset="0"/>
                <a:cs typeface="Consolas" pitchFamily="49" charset="0"/>
              </a:rPr>
              <a:t>[-1,1]</a:t>
            </a:r>
            <a:br>
              <a:rPr lang="en-US" noProof="1" smtClean="0">
                <a:effectLst>
                  <a:outerShdw blurRad="38100" dist="38100" dir="2700000" algn="tl">
                    <a:srgbClr val="000000">
                      <a:alpha val="43137"/>
                    </a:srgbClr>
                  </a:outerShdw>
                </a:effectLst>
                <a:latin typeface="Consolas" pitchFamily="49" charset="0"/>
                <a:cs typeface="Consolas" pitchFamily="49" charset="0"/>
              </a:rPr>
            </a:br>
            <a:r>
              <a:rPr lang="en-US" noProof="1" smtClean="0">
                <a:effectLst>
                  <a:outerShdw blurRad="38100" dist="38100" dir="2700000" algn="tl">
                    <a:srgbClr val="000000">
                      <a:alpha val="43137"/>
                    </a:srgbClr>
                  </a:outerShdw>
                </a:effectLst>
                <a:latin typeface="+mj-lt"/>
                <a:cs typeface="Consolas" pitchFamily="49" charset="0"/>
              </a:rPr>
              <a:t> </a:t>
            </a:r>
            <a:r>
              <a:rPr lang="en-US" noProof="1">
                <a:effectLst>
                  <a:outerShdw blurRad="38100" dist="38100" dir="2700000" algn="tl">
                    <a:srgbClr val="000000">
                      <a:alpha val="43137"/>
                    </a:srgbClr>
                  </a:outerShdw>
                </a:effectLst>
                <a:latin typeface="+mj-lt"/>
                <a:cs typeface="Consolas" pitchFamily="49" charset="0"/>
                <a:sym typeface="Wingdings" panose="05000000000000000000" pitchFamily="2" charset="2"/>
              </a:rPr>
              <a:t></a:t>
            </a:r>
            <a:r>
              <a:rPr lang="en-US" noProof="1" smtClean="0">
                <a:effectLst>
                  <a:outerShdw blurRad="38100" dist="38100" dir="2700000" algn="tl">
                    <a:srgbClr val="000000">
                      <a:alpha val="43137"/>
                    </a:srgbClr>
                  </a:outerShdw>
                </a:effectLst>
                <a:latin typeface="+mj-lt"/>
                <a:cs typeface="Consolas" pitchFamily="49" charset="0"/>
              </a:rPr>
              <a:t> rebalance</a:t>
            </a:r>
          </a:p>
          <a:p>
            <a:pPr marL="819096" lvl="1" indent="-514350">
              <a:buFont typeface="+mj-lt"/>
              <a:buAutoNum type="arabicPeriod"/>
            </a:pPr>
            <a:endParaRPr lang="en-US" dirty="0">
              <a:latin typeface="+mj-lt"/>
            </a:endParaRPr>
          </a:p>
        </p:txBody>
      </p:sp>
      <p:sp>
        <p:nvSpPr>
          <p:cNvPr id="4" name="Title 3"/>
          <p:cNvSpPr>
            <a:spLocks noGrp="1"/>
          </p:cNvSpPr>
          <p:nvPr>
            <p:ph type="title"/>
          </p:nvPr>
        </p:nvSpPr>
        <p:spPr/>
        <p:txBody>
          <a:bodyPr/>
          <a:lstStyle/>
          <a:p>
            <a:r>
              <a:rPr lang="en-US" dirty="0" smtClean="0"/>
              <a:t>AVL Tree Insertion Algorithm</a:t>
            </a:r>
            <a:endParaRPr lang="en-US" dirty="0"/>
          </a:p>
        </p:txBody>
      </p:sp>
      <p:sp>
        <p:nvSpPr>
          <p:cNvPr id="6" name="Line 11"/>
          <p:cNvSpPr>
            <a:spLocks noChangeShapeType="1"/>
          </p:cNvSpPr>
          <p:nvPr/>
        </p:nvSpPr>
        <p:spPr bwMode="auto">
          <a:xfrm flipH="1">
            <a:off x="8806171" y="2216296"/>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7884550" y="3324686"/>
            <a:ext cx="409607" cy="4548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3"/>
          <p:cNvSpPr>
            <a:spLocks noChangeShapeType="1"/>
          </p:cNvSpPr>
          <p:nvPr/>
        </p:nvSpPr>
        <p:spPr bwMode="auto">
          <a:xfrm>
            <a:off x="8806172" y="3334074"/>
            <a:ext cx="448886" cy="53462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9987063" y="2216296"/>
            <a:ext cx="547205" cy="5655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a:off x="10969434" y="3416632"/>
            <a:ext cx="349836" cy="49257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9226510" y="16172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5"/>
          <p:cNvSpPr>
            <a:spLocks noChangeArrowheads="1"/>
          </p:cNvSpPr>
          <p:nvPr/>
        </p:nvSpPr>
        <p:spPr bwMode="auto">
          <a:xfrm>
            <a:off x="10373723" y="27108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7"/>
          <p:cNvSpPr>
            <a:spLocks noChangeArrowheads="1"/>
          </p:cNvSpPr>
          <p:nvPr/>
        </p:nvSpPr>
        <p:spPr bwMode="auto">
          <a:xfrm>
            <a:off x="8135174" y="2647082"/>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8"/>
          <p:cNvSpPr>
            <a:spLocks noChangeArrowheads="1"/>
          </p:cNvSpPr>
          <p:nvPr/>
        </p:nvSpPr>
        <p:spPr bwMode="auto">
          <a:xfrm>
            <a:off x="7335327" y="375765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9"/>
          <p:cNvSpPr>
            <a:spLocks noChangeArrowheads="1"/>
          </p:cNvSpPr>
          <p:nvPr/>
        </p:nvSpPr>
        <p:spPr bwMode="auto">
          <a:xfrm>
            <a:off x="9082668" y="3779497"/>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10969435" y="390920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6619052" y="485262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7770322" y="489028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761412" y="492327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8"/>
          <p:cNvSpPr>
            <a:spLocks noChangeArrowheads="1"/>
          </p:cNvSpPr>
          <p:nvPr/>
        </p:nvSpPr>
        <p:spPr bwMode="auto">
          <a:xfrm>
            <a:off x="9829577" y="492327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flipH="1">
            <a:off x="7193951" y="4421525"/>
            <a:ext cx="323441" cy="44670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a:off x="7952387" y="4453839"/>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flipH="1">
            <a:off x="9125722" y="4519146"/>
            <a:ext cx="194861" cy="40412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2"/>
          <p:cNvSpPr>
            <a:spLocks noChangeShapeType="1"/>
          </p:cNvSpPr>
          <p:nvPr/>
        </p:nvSpPr>
        <p:spPr bwMode="auto">
          <a:xfrm>
            <a:off x="9755578" y="4453839"/>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TextBox 24"/>
          <p:cNvSpPr txBox="1"/>
          <p:nvPr/>
        </p:nvSpPr>
        <p:spPr>
          <a:xfrm>
            <a:off x="6531419" y="4383827"/>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8298136" y="4421091"/>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704895" y="443520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10293263" y="4421091"/>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281682" y="329104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9416789" y="3228418"/>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8122742" y="2133698"/>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1387756" y="3349614"/>
            <a:ext cx="381000" cy="522102"/>
          </a:xfrm>
          <a:prstGeom prst="rect">
            <a:avLst/>
          </a:prstGeom>
          <a:noFill/>
        </p:spPr>
        <p:txBody>
          <a:bodyPr wrap="square" rtlCol="0">
            <a:spAutoFit/>
          </a:bodyPr>
          <a:lstStyle/>
          <a:p>
            <a:r>
              <a:rPr lang="en-US" sz="2800" dirty="0" smtClean="0"/>
              <a:t>0</a:t>
            </a:r>
            <a:endParaRPr lang="en-US" sz="2800" dirty="0"/>
          </a:p>
        </p:txBody>
      </p:sp>
      <p:sp>
        <p:nvSpPr>
          <p:cNvPr id="33" name="TextBox 32"/>
          <p:cNvSpPr txBox="1"/>
          <p:nvPr/>
        </p:nvSpPr>
        <p:spPr>
          <a:xfrm>
            <a:off x="10697398" y="2124980"/>
            <a:ext cx="493779" cy="523220"/>
          </a:xfrm>
          <a:prstGeom prst="rect">
            <a:avLst/>
          </a:prstGeom>
          <a:noFill/>
        </p:spPr>
        <p:txBody>
          <a:bodyPr wrap="square" rtlCol="0">
            <a:spAutoFit/>
          </a:bodyPr>
          <a:lstStyle/>
          <a:p>
            <a:r>
              <a:rPr lang="en-US" sz="2800" dirty="0" smtClean="0"/>
              <a:t>-1</a:t>
            </a:r>
            <a:endParaRPr lang="en-US" sz="2800" dirty="0"/>
          </a:p>
        </p:txBody>
      </p:sp>
      <p:sp>
        <p:nvSpPr>
          <p:cNvPr id="34" name="TextBox 33"/>
          <p:cNvSpPr txBox="1"/>
          <p:nvPr/>
        </p:nvSpPr>
        <p:spPr>
          <a:xfrm>
            <a:off x="8919847" y="1168436"/>
            <a:ext cx="381000" cy="522102"/>
          </a:xfrm>
          <a:prstGeom prst="rect">
            <a:avLst/>
          </a:prstGeom>
          <a:noFill/>
        </p:spPr>
        <p:txBody>
          <a:bodyPr wrap="square" rtlCol="0">
            <a:spAutoFit/>
          </a:bodyPr>
          <a:lstStyle/>
          <a:p>
            <a:r>
              <a:rPr lang="en-US" sz="2800" dirty="0" smtClean="0"/>
              <a:t>1</a:t>
            </a:r>
            <a:endParaRPr lang="en-US" sz="2800" dirty="0"/>
          </a:p>
        </p:txBody>
      </p:sp>
    </p:spTree>
    <p:extLst>
      <p:ext uri="{BB962C8B-B14F-4D97-AF65-F5344CB8AC3E}">
        <p14:creationId xmlns:p14="http://schemas.microsoft.com/office/powerpoint/2010/main" val="16490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r>
              <a:rPr lang="en-US" dirty="0" smtClean="0"/>
              <a:t>Insert </a:t>
            </a:r>
            <a:r>
              <a:rPr lang="en-US" dirty="0" smtClean="0">
                <a:solidFill>
                  <a:schemeClr val="tx2">
                    <a:lumMod val="75000"/>
                  </a:schemeClr>
                </a:solidFill>
              </a:rPr>
              <a:t>11</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smtClean="0"/>
              <a:t>Insertion - #1</a:t>
            </a:r>
            <a:endParaRPr lang="en-US" dirty="0"/>
          </a:p>
        </p:txBody>
      </p:sp>
      <p:sp>
        <p:nvSpPr>
          <p:cNvPr id="34"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5"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1"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2"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0"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2"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3" name="TextBox 52"/>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54" name="TextBox 53"/>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55" name="TextBox 54"/>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56" name="TextBox 55"/>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57" name="TextBox 56"/>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58" name="TextBox 57"/>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59" name="TextBox 58"/>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60" name="TextBox 59"/>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61" name="TextBox 60"/>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62" name="TextBox 61"/>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spTree>
    <p:extLst>
      <p:ext uri="{BB962C8B-B14F-4D97-AF65-F5344CB8AC3E}">
        <p14:creationId xmlns:p14="http://schemas.microsoft.com/office/powerpoint/2010/main" val="1748226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&lt;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go left</a:t>
            </a:r>
            <a:endParaRPr lang="en-US" dirty="0"/>
          </a:p>
        </p:txBody>
      </p:sp>
      <p:sp>
        <p:nvSpPr>
          <p:cNvPr id="4" name="Title 3"/>
          <p:cNvSpPr>
            <a:spLocks noGrp="1"/>
          </p:cNvSpPr>
          <p:nvPr>
            <p:ph type="title"/>
          </p:nvPr>
        </p:nvSpPr>
        <p:spPr/>
        <p:txBody>
          <a:bodyPr/>
          <a:lstStyle/>
          <a:p>
            <a:r>
              <a:rPr lang="en-US" dirty="0" smtClean="0"/>
              <a:t>Insertion - #2</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flipH="1">
            <a:off x="6695166" y="2017680"/>
            <a:ext cx="529045" cy="544049"/>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4943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&lt;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left</a:t>
            </a:r>
            <a:endParaRPr lang="en-US" dirty="0"/>
          </a:p>
        </p:txBody>
      </p:sp>
      <p:sp>
        <p:nvSpPr>
          <p:cNvPr id="4" name="Title 3"/>
          <p:cNvSpPr>
            <a:spLocks noGrp="1"/>
          </p:cNvSpPr>
          <p:nvPr>
            <p:ph type="title"/>
          </p:nvPr>
        </p:nvSpPr>
        <p:spPr/>
        <p:txBody>
          <a:bodyPr/>
          <a:lstStyle/>
          <a:p>
            <a:r>
              <a:rPr lang="en-US" dirty="0" smtClean="0"/>
              <a:t>Insertion - #3</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flipH="1">
            <a:off x="5668678" y="3169641"/>
            <a:ext cx="529045" cy="544049"/>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01295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&gt;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right</a:t>
            </a:r>
            <a:endParaRPr lang="en-US" dirty="0"/>
          </a:p>
        </p:txBody>
      </p:sp>
      <p:sp>
        <p:nvSpPr>
          <p:cNvPr id="4" name="Title 3"/>
          <p:cNvSpPr>
            <a:spLocks noGrp="1"/>
          </p:cNvSpPr>
          <p:nvPr>
            <p:ph type="title"/>
          </p:nvPr>
        </p:nvSpPr>
        <p:spPr/>
        <p:txBody>
          <a:bodyPr/>
          <a:lstStyle/>
          <a:p>
            <a:r>
              <a:rPr lang="en-US" dirty="0" smtClean="0"/>
              <a:t>Insertion - #4</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a:off x="6044588" y="4291908"/>
            <a:ext cx="329036" cy="55410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53330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&gt;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right</a:t>
            </a:r>
            <a:endParaRPr lang="en-US" dirty="0" smtClean="0"/>
          </a:p>
        </p:txBody>
      </p:sp>
      <p:sp>
        <p:nvSpPr>
          <p:cNvPr id="4" name="Title 3"/>
          <p:cNvSpPr>
            <a:spLocks noGrp="1"/>
          </p:cNvSpPr>
          <p:nvPr>
            <p:ph type="title"/>
          </p:nvPr>
        </p:nvSpPr>
        <p:spPr/>
        <p:txBody>
          <a:bodyPr/>
          <a:lstStyle/>
          <a:p>
            <a:r>
              <a:rPr lang="en-US" dirty="0" smtClean="0"/>
              <a:t>Insertion - #5</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a:off x="6529923" y="5622503"/>
            <a:ext cx="329036" cy="55410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650472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smtClean="0"/>
              <a:t>Right node is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dirty="0" smtClean="0"/>
              <a:t>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dirty="0" smtClean="0"/>
              <a:t> insert</a:t>
            </a:r>
          </a:p>
          <a:p>
            <a:r>
              <a:rPr lang="en-US" noProof="1" smtClean="0"/>
              <a:t>Right subtree grows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reduce</a:t>
            </a:r>
            <a:r>
              <a:rPr lang="en-US" noProof="1" smtClean="0"/>
              <a:t>        's </a:t>
            </a:r>
            <a:r>
              <a:rPr lang="en-US" noProof="1" smtClean="0">
                <a:solidFill>
                  <a:schemeClr val="tx2">
                    <a:lumMod val="75000"/>
                  </a:schemeClr>
                </a:solidFill>
              </a:rPr>
              <a:t>BF</a:t>
            </a:r>
          </a:p>
          <a:p>
            <a:r>
              <a:rPr lang="en-US" noProof="1" smtClean="0"/>
              <a:t>Did the subtree starting</a:t>
            </a:r>
            <a:br>
              <a:rPr lang="en-US" noProof="1" smtClean="0"/>
            </a:br>
            <a:r>
              <a:rPr lang="en-US" noProof="1" smtClean="0"/>
              <a:t>from         increase its height?</a:t>
            </a:r>
          </a:p>
          <a:p>
            <a:pPr lvl="1"/>
            <a:r>
              <a:rPr lang="en-US" noProof="1" smtClean="0"/>
              <a:t>Yes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noProof="1" smtClean="0"/>
              <a:t> begin retracing</a:t>
            </a:r>
          </a:p>
          <a:p>
            <a:pPr lvl="1"/>
            <a:r>
              <a:rPr lang="en-US" noProof="1" smtClean="0"/>
              <a:t>No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noProof="1" smtClean="0"/>
              <a:t> over</a:t>
            </a:r>
            <a:endParaRPr lang="en-US" noProof="1"/>
          </a:p>
        </p:txBody>
      </p:sp>
      <p:sp>
        <p:nvSpPr>
          <p:cNvPr id="4" name="Title 3"/>
          <p:cNvSpPr>
            <a:spLocks noGrp="1"/>
          </p:cNvSpPr>
          <p:nvPr>
            <p:ph type="title"/>
          </p:nvPr>
        </p:nvSpPr>
        <p:spPr/>
        <p:txBody>
          <a:bodyPr/>
          <a:lstStyle/>
          <a:p>
            <a:r>
              <a:rPr lang="en-US" dirty="0" smtClean="0"/>
              <a:t>Insertion - #6</a:t>
            </a:r>
            <a:endParaRPr lang="en-US" dirty="0"/>
          </a:p>
        </p:txBody>
      </p:sp>
      <p:sp>
        <p:nvSpPr>
          <p:cNvPr id="5" name="Line 11"/>
          <p:cNvSpPr>
            <a:spLocks noChangeShapeType="1"/>
          </p:cNvSpPr>
          <p:nvPr/>
        </p:nvSpPr>
        <p:spPr bwMode="auto">
          <a:xfrm flipH="1">
            <a:off x="8359576"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61098"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59576"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15478"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597369"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779915"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27128"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688579" y="2332748"/>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09918"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54995"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63357"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68718"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73949" y="4575944"/>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71473"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01904"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476126"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61098"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07259"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27905"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084824"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61165" y="4096581"/>
            <a:ext cx="494020" cy="523220"/>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26" name="TextBox 25"/>
          <p:cNvSpPr txBox="1"/>
          <p:nvPr/>
        </p:nvSpPr>
        <p:spPr>
          <a:xfrm>
            <a:off x="8364590"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65590"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835087" y="2976707"/>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8970194"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676147" y="1819364"/>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11152042"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23085"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16759"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889804" y="5721040"/>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13399"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32399" y="5507352"/>
            <a:ext cx="381000" cy="522102"/>
          </a:xfrm>
          <a:prstGeom prst="rect">
            <a:avLst/>
          </a:prstGeom>
          <a:noFill/>
        </p:spPr>
        <p:txBody>
          <a:bodyPr wrap="square" rtlCol="0">
            <a:spAutoFit/>
          </a:bodyPr>
          <a:lstStyle/>
          <a:p>
            <a:r>
              <a:rPr lang="en-US" sz="2800" dirty="0" smtClean="0"/>
              <a:t>0</a:t>
            </a:r>
            <a:endParaRPr lang="en-US" sz="2800" dirty="0"/>
          </a:p>
        </p:txBody>
      </p:sp>
      <p:sp>
        <p:nvSpPr>
          <p:cNvPr id="39" name="Oval 8"/>
          <p:cNvSpPr>
            <a:spLocks noChangeArrowheads="1"/>
          </p:cNvSpPr>
          <p:nvPr/>
        </p:nvSpPr>
        <p:spPr bwMode="auto">
          <a:xfrm>
            <a:off x="1584197" y="3153772"/>
            <a:ext cx="606340" cy="564828"/>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40" name="Oval 8"/>
          <p:cNvSpPr>
            <a:spLocks noChangeArrowheads="1"/>
          </p:cNvSpPr>
          <p:nvPr/>
        </p:nvSpPr>
        <p:spPr bwMode="auto">
          <a:xfrm>
            <a:off x="5945272" y="1884644"/>
            <a:ext cx="606340" cy="564828"/>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Tree>
    <p:extLst>
      <p:ext uri="{BB962C8B-B14F-4D97-AF65-F5344CB8AC3E}">
        <p14:creationId xmlns:p14="http://schemas.microsoft.com/office/powerpoint/2010/main" val="118013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2913" indent="-442913">
              <a:buFontTx/>
              <a:buAutoNum type="arabicPeriod"/>
            </a:pPr>
            <a:r>
              <a:rPr lang="en-US" sz="3500" dirty="0" smtClean="0"/>
              <a:t>Balanced Binary Search Trees</a:t>
            </a:r>
          </a:p>
          <a:p>
            <a:pPr marL="622300" lvl="1" indent="-265113"/>
            <a:r>
              <a:rPr lang="en-US" dirty="0" smtClean="0"/>
              <a:t>AVL-Tree</a:t>
            </a:r>
            <a:r>
              <a:rPr lang="en-US" dirty="0" smtClean="0"/>
              <a:t>, Red-Black </a:t>
            </a:r>
            <a:r>
              <a:rPr lang="en-US" dirty="0"/>
              <a:t>Tree, </a:t>
            </a:r>
            <a:r>
              <a:rPr lang="en-US" dirty="0" smtClean="0"/>
              <a:t>AA-Tree</a:t>
            </a:r>
            <a:endParaRPr lang="en-US" dirty="0" smtClean="0"/>
          </a:p>
          <a:p>
            <a:pPr marL="442913" indent="-442913">
              <a:buFontTx/>
              <a:buAutoNum type="arabicPeriod"/>
            </a:pPr>
            <a:r>
              <a:rPr lang="en-US" sz="3500" dirty="0" smtClean="0"/>
              <a:t>B-Trees</a:t>
            </a:r>
          </a:p>
          <a:p>
            <a:pPr marL="622300" lvl="1" indent="-265113"/>
            <a:r>
              <a:rPr lang="en-US" dirty="0" smtClean="0"/>
              <a:t>B-Tree, B+ Tree</a:t>
            </a:r>
          </a:p>
          <a:p>
            <a:pPr marL="442913" indent="-442913">
              <a:buFontTx/>
              <a:buAutoNum type="arabicPeriod"/>
            </a:pPr>
            <a:r>
              <a:rPr lang="en-US" sz="3500" dirty="0" smtClean="0"/>
              <a:t>Heaps</a:t>
            </a:r>
          </a:p>
          <a:p>
            <a:pPr marL="622300" lvl="1" indent="-265113"/>
            <a:r>
              <a:rPr lang="en-US" dirty="0" smtClean="0"/>
              <a:t>Binary Heap</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151811" y="1600200"/>
            <a:ext cx="3429001" cy="4421449"/>
          </a:xfrm>
          <a:prstGeom prst="rect">
            <a:avLst/>
          </a:prstGeom>
        </p:spPr>
      </p:pic>
      <p:grpSp>
        <p:nvGrpSpPr>
          <p:cNvPr id="7" name="Group 6"/>
          <p:cNvGrpSpPr/>
          <p:nvPr/>
        </p:nvGrpSpPr>
        <p:grpSpPr>
          <a:xfrm>
            <a:off x="3664999" y="2560397"/>
            <a:ext cx="3953413" cy="2849803"/>
            <a:chOff x="3905821" y="2383189"/>
            <a:chExt cx="4520612" cy="3299275"/>
          </a:xfrm>
        </p:grpSpPr>
        <p:pic>
          <p:nvPicPr>
            <p:cNvPr id="5" name="Picture 4"/>
            <p:cNvPicPr>
              <a:picLocks noChangeAspect="1"/>
            </p:cNvPicPr>
            <p:nvPr/>
          </p:nvPicPr>
          <p:blipFill>
            <a:blip r:embed="rId4"/>
            <a:stretch>
              <a:fillRect/>
            </a:stretch>
          </p:blipFill>
          <p:spPr>
            <a:xfrm>
              <a:off x="4951412" y="2383189"/>
              <a:ext cx="3475021" cy="2328874"/>
            </a:xfrm>
            <a:prstGeom prst="rect">
              <a:avLst/>
            </a:prstGeom>
          </p:spPr>
        </p:pic>
        <p:pic>
          <p:nvPicPr>
            <p:cNvPr id="10" name="Picture 9"/>
            <p:cNvPicPr>
              <a:picLocks noChangeAspect="1"/>
            </p:cNvPicPr>
            <p:nvPr/>
          </p:nvPicPr>
          <p:blipFill>
            <a:blip r:embed="rId4"/>
            <a:stretch>
              <a:fillRect/>
            </a:stretch>
          </p:blipFill>
          <p:spPr>
            <a:xfrm>
              <a:off x="3905821" y="3353590"/>
              <a:ext cx="3475021" cy="2328874"/>
            </a:xfrm>
            <a:prstGeom prst="rect">
              <a:avLst/>
            </a:prstGeom>
          </p:spPr>
        </p:pic>
      </p:grpSp>
    </p:spTree>
    <p:extLst>
      <p:ext uri="{BB962C8B-B14F-4D97-AF65-F5344CB8AC3E}">
        <p14:creationId xmlns:p14="http://schemas.microsoft.com/office/powerpoint/2010/main" val="358582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dirty="0" smtClean="0"/>
              <a:t>Node –  </a:t>
            </a:r>
          </a:p>
          <a:p>
            <a:r>
              <a:rPr lang="en-US" dirty="0" smtClean="0"/>
              <a:t>Parent –  </a:t>
            </a:r>
          </a:p>
          <a:p>
            <a:pPr lvl="1"/>
            <a:r>
              <a:rPr lang="en-US" b="1" noProof="1" smtClean="0">
                <a:solidFill>
                  <a:schemeClr val="tx2">
                    <a:lumMod val="75000"/>
                  </a:schemeClr>
                </a:solidFill>
              </a:rPr>
              <a:t>BF - 1 </a:t>
            </a:r>
            <a:r>
              <a:rPr lang="en-US" noProof="1" smtClean="0"/>
              <a:t>because right subtree</a:t>
            </a:r>
            <a:br>
              <a:rPr lang="en-US" noProof="1" smtClean="0"/>
            </a:br>
            <a:r>
              <a:rPr lang="en-US" noProof="1" smtClean="0"/>
              <a:t>increased height</a:t>
            </a:r>
          </a:p>
          <a:p>
            <a:r>
              <a:rPr lang="en-US" dirty="0" smtClean="0"/>
              <a:t>Go up</a:t>
            </a:r>
          </a:p>
          <a:p>
            <a:endParaRPr lang="en-US" dirty="0"/>
          </a:p>
        </p:txBody>
      </p:sp>
      <p:sp>
        <p:nvSpPr>
          <p:cNvPr id="4" name="Title 3"/>
          <p:cNvSpPr>
            <a:spLocks noGrp="1"/>
          </p:cNvSpPr>
          <p:nvPr>
            <p:ph type="title"/>
          </p:nvPr>
        </p:nvSpPr>
        <p:spPr/>
        <p:txBody>
          <a:bodyPr/>
          <a:lstStyle/>
          <a:p>
            <a:r>
              <a:rPr lang="en-US" dirty="0" smtClean="0"/>
              <a:t>Retracing - #1</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86859" y="4096581"/>
            <a:ext cx="494020"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28320" y="2900137"/>
            <a:ext cx="546967" cy="522102"/>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39"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41"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cxnSp>
        <p:nvCxnSpPr>
          <p:cNvPr id="42" name="Straight Arrow Connector 41"/>
          <p:cNvCxnSpPr/>
          <p:nvPr/>
        </p:nvCxnSpPr>
        <p:spPr>
          <a:xfrm flipV="1">
            <a:off x="7220573" y="2871633"/>
            <a:ext cx="409451" cy="43283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103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b="1" dirty="0" smtClean="0">
                <a:solidFill>
                  <a:schemeClr val="tx2">
                    <a:lumMod val="75000"/>
                  </a:schemeClr>
                </a:solidFill>
              </a:rPr>
              <a:t>BF + 1 </a:t>
            </a:r>
            <a:r>
              <a:rPr lang="en-US" noProof="1" smtClean="0"/>
              <a:t>because left subtree</a:t>
            </a:r>
            <a:br>
              <a:rPr lang="en-US" noProof="1" smtClean="0"/>
            </a:br>
            <a:r>
              <a:rPr lang="en-US" noProof="1" smtClean="0"/>
              <a:t>increased height</a:t>
            </a:r>
          </a:p>
          <a:p>
            <a:r>
              <a:rPr lang="en-US" dirty="0" smtClean="0"/>
              <a:t>Go </a:t>
            </a:r>
            <a:r>
              <a:rPr lang="en-US" dirty="0"/>
              <a:t>up</a:t>
            </a:r>
          </a:p>
          <a:p>
            <a:endParaRPr lang="en-US" dirty="0"/>
          </a:p>
        </p:txBody>
      </p:sp>
      <p:sp>
        <p:nvSpPr>
          <p:cNvPr id="4" name="Title 3"/>
          <p:cNvSpPr>
            <a:spLocks noGrp="1"/>
          </p:cNvSpPr>
          <p:nvPr>
            <p:ph type="title"/>
          </p:nvPr>
        </p:nvSpPr>
        <p:spPr/>
        <p:txBody>
          <a:bodyPr/>
          <a:lstStyle/>
          <a:p>
            <a:r>
              <a:rPr lang="en-US" dirty="0" smtClean="0"/>
              <a:t>Retracing - #2</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cxnSp>
        <p:nvCxnSpPr>
          <p:cNvPr id="42" name="Straight Arrow Connector 41"/>
          <p:cNvCxnSpPr/>
          <p:nvPr/>
        </p:nvCxnSpPr>
        <p:spPr>
          <a:xfrm flipV="1">
            <a:off x="8265385" y="1719117"/>
            <a:ext cx="409451" cy="43283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541662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b="1" noProof="1" smtClean="0">
                <a:solidFill>
                  <a:schemeClr val="tx2">
                    <a:lumMod val="75000"/>
                  </a:schemeClr>
                </a:solidFill>
              </a:rPr>
              <a:t>BF + 1</a:t>
            </a:r>
            <a:r>
              <a:rPr lang="en-US" noProof="1" smtClean="0"/>
              <a:t> because left subtree</a:t>
            </a:r>
            <a:br>
              <a:rPr lang="en-US" noProof="1" smtClean="0"/>
            </a:br>
            <a:r>
              <a:rPr lang="en-US" noProof="1" smtClean="0"/>
              <a:t>increased height</a:t>
            </a:r>
          </a:p>
          <a:p>
            <a:pPr lvl="1"/>
            <a:r>
              <a:rPr lang="en-US" b="1" dirty="0" smtClean="0">
                <a:solidFill>
                  <a:schemeClr val="tx2">
                    <a:lumMod val="75000"/>
                  </a:schemeClr>
                </a:solidFill>
              </a:rPr>
              <a:t>BF = 2</a:t>
            </a:r>
            <a:r>
              <a:rPr lang="en-US" dirty="0" smtClean="0"/>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rotate</a:t>
            </a:r>
          </a:p>
          <a:p>
            <a:pPr lvl="1"/>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Follow </a:t>
            </a:r>
            <a:r>
              <a:rPr lang="en-US" noProof="1" smtClean="0">
                <a:solidFill>
                  <a:schemeClr val="tx2">
                    <a:lumMod val="75000"/>
                  </a:schemeClr>
                </a:solidFill>
                <a:effectLst>
                  <a:outerShdw blurRad="38100" dist="38100" dir="2700000" algn="tl">
                    <a:srgbClr val="000000">
                      <a:alpha val="43137"/>
                    </a:srgbClr>
                  </a:outerShdw>
                </a:effectLst>
                <a:cs typeface="Consolas" pitchFamily="49" charset="0"/>
                <a:sym typeface="Wingdings" panose="05000000000000000000" pitchFamily="2" charset="2"/>
              </a:rPr>
              <a:t>Left Left Case</a:t>
            </a:r>
            <a:endParaRPr lang="en-US" dirty="0">
              <a:solidFill>
                <a:schemeClr val="tx2">
                  <a:lumMod val="75000"/>
                </a:schemeClr>
              </a:solidFill>
            </a:endParaRPr>
          </a:p>
          <a:p>
            <a:endParaRPr lang="en-US" dirty="0"/>
          </a:p>
        </p:txBody>
      </p:sp>
      <p:sp>
        <p:nvSpPr>
          <p:cNvPr id="4" name="Title 3"/>
          <p:cNvSpPr>
            <a:spLocks noGrp="1"/>
          </p:cNvSpPr>
          <p:nvPr>
            <p:ph type="title"/>
          </p:nvPr>
        </p:nvSpPr>
        <p:spPr/>
        <p:txBody>
          <a:bodyPr/>
          <a:lstStyle/>
          <a:p>
            <a:r>
              <a:rPr lang="en-US" dirty="0" smtClean="0"/>
              <a:t>Retracing - #3</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40"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Curved Down Arrow 43"/>
          <p:cNvSpPr/>
          <p:nvPr/>
        </p:nvSpPr>
        <p:spPr>
          <a:xfrm rot="18192067">
            <a:off x="7940587" y="1620116"/>
            <a:ext cx="701899" cy="3500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72027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dirty="0" smtClean="0"/>
              <a:t>       's right child becomes</a:t>
            </a:r>
            <a:br>
              <a:rPr lang="en-US" dirty="0" smtClean="0"/>
            </a:br>
            <a:r>
              <a:rPr lang="en-US" dirty="0" smtClean="0"/>
              <a:t>left child of </a:t>
            </a:r>
          </a:p>
          <a:p>
            <a:pPr lvl="1"/>
            <a:r>
              <a:rPr lang="en-US" dirty="0" smtClean="0"/>
              <a:t>        becomes right child of </a:t>
            </a:r>
          </a:p>
        </p:txBody>
      </p:sp>
      <p:sp>
        <p:nvSpPr>
          <p:cNvPr id="4" name="Title 3"/>
          <p:cNvSpPr>
            <a:spLocks noGrp="1"/>
          </p:cNvSpPr>
          <p:nvPr>
            <p:ph type="title"/>
          </p:nvPr>
        </p:nvSpPr>
        <p:spPr/>
        <p:txBody>
          <a:bodyPr/>
          <a:lstStyle/>
          <a:p>
            <a:r>
              <a:rPr lang="en-US" noProof="1" smtClean="0"/>
              <a:t>Left Left Rotation</a:t>
            </a:r>
            <a:endParaRPr lang="en-US" noProof="1"/>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alpha val="42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9432564" y="293379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40"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Curved Down Arrow 43"/>
          <p:cNvSpPr/>
          <p:nvPr/>
        </p:nvSpPr>
        <p:spPr>
          <a:xfrm rot="18192067">
            <a:off x="7940587" y="1620116"/>
            <a:ext cx="701899" cy="3500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1" name="Line 13"/>
          <p:cNvSpPr>
            <a:spLocks noChangeShapeType="1"/>
          </p:cNvSpPr>
          <p:nvPr/>
        </p:nvSpPr>
        <p:spPr bwMode="auto">
          <a:xfrm>
            <a:off x="9233564" y="2059644"/>
            <a:ext cx="33727" cy="1362592"/>
          </a:xfrm>
          <a:prstGeom prst="line">
            <a:avLst/>
          </a:prstGeom>
          <a:noFill/>
          <a:ln w="38100">
            <a:solidFill>
              <a:schemeClr val="accent5">
                <a:lumMod val="20000"/>
                <a:lumOff val="80000"/>
              </a:schemeClr>
            </a:solidFill>
            <a:prstDash val="sysDash"/>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8"/>
          <p:cNvSpPr>
            <a:spLocks noChangeArrowheads="1"/>
          </p:cNvSpPr>
          <p:nvPr/>
        </p:nvSpPr>
        <p:spPr bwMode="auto">
          <a:xfrm>
            <a:off x="912812" y="255597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8"/>
          <p:cNvSpPr>
            <a:spLocks noChangeArrowheads="1"/>
          </p:cNvSpPr>
          <p:nvPr/>
        </p:nvSpPr>
        <p:spPr bwMode="auto">
          <a:xfrm>
            <a:off x="2849281" y="3112024"/>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8"/>
          <p:cNvSpPr>
            <a:spLocks noChangeArrowheads="1"/>
          </p:cNvSpPr>
          <p:nvPr/>
        </p:nvSpPr>
        <p:spPr bwMode="auto">
          <a:xfrm>
            <a:off x="912812" y="3669018"/>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Oval 8"/>
          <p:cNvSpPr>
            <a:spLocks noChangeArrowheads="1"/>
          </p:cNvSpPr>
          <p:nvPr/>
        </p:nvSpPr>
        <p:spPr bwMode="auto">
          <a:xfrm>
            <a:off x="5402361" y="3714247"/>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590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smtClean="0"/>
              <a:t>Invalid Balance factor restored</a:t>
            </a:r>
          </a:p>
          <a:p>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dirty="0" smtClean="0"/>
              <a:t>Over</a:t>
            </a:r>
          </a:p>
          <a:p>
            <a:endParaRPr lang="en-US" dirty="0"/>
          </a:p>
          <a:p>
            <a:endParaRPr lang="en-US" dirty="0" smtClean="0"/>
          </a:p>
          <a:p>
            <a:endParaRPr lang="en-US" dirty="0"/>
          </a:p>
          <a:p>
            <a:endParaRPr lang="en-US" dirty="0" smtClean="0"/>
          </a:p>
          <a:p>
            <a:endParaRPr lang="en-US" dirty="0"/>
          </a:p>
          <a:p>
            <a:r>
              <a:rPr lang="en-US" dirty="0"/>
              <a:t>More: </a:t>
            </a:r>
            <a:r>
              <a:rPr lang="en-US" dirty="0">
                <a:hlinkClick r:id="rId2"/>
              </a:rPr>
              <a:t>https://</a:t>
            </a:r>
            <a:r>
              <a:rPr lang="en-US" dirty="0" smtClean="0">
                <a:hlinkClick r:id="rId2"/>
              </a:rPr>
              <a:t>en.wikipedia.org/wiki/AVL_tree</a:t>
            </a:r>
            <a:r>
              <a:rPr lang="en-US" dirty="0" smtClean="0"/>
              <a:t> </a:t>
            </a:r>
          </a:p>
        </p:txBody>
      </p:sp>
      <p:sp>
        <p:nvSpPr>
          <p:cNvPr id="4" name="Title 3"/>
          <p:cNvSpPr>
            <a:spLocks noGrp="1"/>
          </p:cNvSpPr>
          <p:nvPr>
            <p:ph type="title"/>
          </p:nvPr>
        </p:nvSpPr>
        <p:spPr/>
        <p:txBody>
          <a:bodyPr/>
          <a:lstStyle/>
          <a:p>
            <a:r>
              <a:rPr lang="en-US" noProof="1" smtClean="0"/>
              <a:t>Left Left Rotation #2</a:t>
            </a:r>
            <a:endParaRPr lang="en-US" noProof="1"/>
          </a:p>
        </p:txBody>
      </p:sp>
      <p:sp>
        <p:nvSpPr>
          <p:cNvPr id="6" name="Line 12"/>
          <p:cNvSpPr>
            <a:spLocks noChangeShapeType="1"/>
          </p:cNvSpPr>
          <p:nvPr/>
        </p:nvSpPr>
        <p:spPr bwMode="auto">
          <a:xfrm flipH="1">
            <a:off x="5184706" y="2048475"/>
            <a:ext cx="1354910" cy="6029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7236994" y="2063528"/>
            <a:ext cx="1153653" cy="69208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006132" y="326617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088023" y="439292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324957" y="259131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417782" y="369974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491162" y="1511672"/>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4570412" y="2581299"/>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575139" y="368192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254011" y="48290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3892326" y="368667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097557" y="372105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6991617" y="48290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322048" y="482570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4299734" y="3214607"/>
            <a:ext cx="368194" cy="49582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184706" y="3273990"/>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427403" y="439039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248049" y="435627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3908432" y="3214606"/>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5512012" y="3241694"/>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7084734" y="434662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785734" y="432352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4501926" y="2048474"/>
            <a:ext cx="480835"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8976234" y="2216430"/>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9513739" y="3143075"/>
            <a:ext cx="493779" cy="523220"/>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5713412" y="486615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5737007" y="4413519"/>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5356007" y="4652465"/>
            <a:ext cx="381000" cy="522102"/>
          </a:xfrm>
          <a:prstGeom prst="rect">
            <a:avLst/>
          </a:prstGeom>
          <a:noFill/>
        </p:spPr>
        <p:txBody>
          <a:bodyPr wrap="square" rtlCol="0">
            <a:spAutoFit/>
          </a:bodyPr>
          <a:lstStyle/>
          <a:p>
            <a:r>
              <a:rPr lang="en-US" sz="2800" dirty="0" smtClean="0"/>
              <a:t>0</a:t>
            </a:r>
            <a:endParaRPr lang="en-US" sz="2800" dirty="0"/>
          </a:p>
        </p:txBody>
      </p:sp>
      <p:sp>
        <p:nvSpPr>
          <p:cNvPr id="49" name="TextBox 48"/>
          <p:cNvSpPr txBox="1"/>
          <p:nvPr/>
        </p:nvSpPr>
        <p:spPr>
          <a:xfrm>
            <a:off x="6703734" y="933420"/>
            <a:ext cx="381000" cy="522102"/>
          </a:xfrm>
          <a:prstGeom prst="rect">
            <a:avLst/>
          </a:prstGeom>
          <a:noFill/>
        </p:spPr>
        <p:txBody>
          <a:bodyPr wrap="square" rtlCol="0">
            <a:spAutoFit/>
          </a:bodyPr>
          <a:lstStyle/>
          <a:p>
            <a:r>
              <a:rPr lang="en-US" sz="2800" dirty="0" smtClean="0"/>
              <a:t>0</a:t>
            </a:r>
            <a:endParaRPr lang="en-US" sz="2800" dirty="0"/>
          </a:p>
        </p:txBody>
      </p:sp>
      <p:sp>
        <p:nvSpPr>
          <p:cNvPr id="50" name="Line 12"/>
          <p:cNvSpPr>
            <a:spLocks noChangeShapeType="1"/>
          </p:cNvSpPr>
          <p:nvPr/>
        </p:nvSpPr>
        <p:spPr bwMode="auto">
          <a:xfrm flipH="1">
            <a:off x="8128203" y="3283400"/>
            <a:ext cx="371848" cy="4358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TextBox 50"/>
          <p:cNvSpPr txBox="1"/>
          <p:nvPr/>
        </p:nvSpPr>
        <p:spPr>
          <a:xfrm>
            <a:off x="10689385" y="4303601"/>
            <a:ext cx="381000" cy="522102"/>
          </a:xfrm>
          <a:prstGeom prst="rect">
            <a:avLst/>
          </a:prstGeom>
          <a:noFill/>
        </p:spPr>
        <p:txBody>
          <a:bodyPr wrap="square" rtlCol="0">
            <a:spAutoFit/>
          </a:bodyPr>
          <a:lstStyle/>
          <a:p>
            <a:r>
              <a:rPr lang="en-US" sz="2800" dirty="0" smtClean="0"/>
              <a:t>0</a:t>
            </a:r>
            <a:endParaRPr lang="en-US" sz="2800" dirty="0"/>
          </a:p>
        </p:txBody>
      </p:sp>
      <p:sp>
        <p:nvSpPr>
          <p:cNvPr id="52" name="TextBox 51"/>
          <p:cNvSpPr txBox="1"/>
          <p:nvPr/>
        </p:nvSpPr>
        <p:spPr>
          <a:xfrm>
            <a:off x="7267538" y="3194308"/>
            <a:ext cx="381000" cy="522102"/>
          </a:xfrm>
          <a:prstGeom prst="rect">
            <a:avLst/>
          </a:prstGeom>
          <a:noFill/>
        </p:spPr>
        <p:txBody>
          <a:bodyPr wrap="square" rtlCol="0">
            <a:spAutoFit/>
          </a:bodyPr>
          <a:lstStyle/>
          <a:p>
            <a:r>
              <a:rPr lang="en-US" sz="2800" dirty="0" smtClean="0"/>
              <a:t>0</a:t>
            </a:r>
            <a:endParaRPr lang="en-US" sz="2800" dirty="0"/>
          </a:p>
        </p:txBody>
      </p:sp>
    </p:spTree>
    <p:extLst>
      <p:ext uri="{BB962C8B-B14F-4D97-AF65-F5344CB8AC3E}">
        <p14:creationId xmlns:p14="http://schemas.microsoft.com/office/powerpoint/2010/main" val="1442160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267200"/>
            <a:ext cx="10363200" cy="820600"/>
          </a:xfrm>
        </p:spPr>
        <p:txBody>
          <a:bodyPr/>
          <a:lstStyle/>
          <a:p>
            <a:r>
              <a:rPr lang="en-US" dirty="0" smtClean="0"/>
              <a:t>Lab Exercise</a:t>
            </a:r>
            <a:endParaRPr lang="en-US" dirty="0"/>
          </a:p>
        </p:txBody>
      </p:sp>
      <p:sp>
        <p:nvSpPr>
          <p:cNvPr id="6" name="Text Placeholder 5"/>
          <p:cNvSpPr>
            <a:spLocks noGrp="1"/>
          </p:cNvSpPr>
          <p:nvPr>
            <p:ph type="body" idx="1"/>
          </p:nvPr>
        </p:nvSpPr>
        <p:spPr>
          <a:xfrm>
            <a:off x="912813" y="5029200"/>
            <a:ext cx="10363200" cy="1339204"/>
          </a:xfrm>
        </p:spPr>
        <p:txBody>
          <a:bodyPr/>
          <a:lstStyle/>
          <a:p>
            <a:pPr>
              <a:spcAft>
                <a:spcPts val="0"/>
              </a:spcAft>
            </a:pPr>
            <a:r>
              <a:rPr lang="en-US" dirty="0" smtClean="0"/>
              <a:t>AVL Tree Implementation</a:t>
            </a:r>
          </a:p>
          <a:p>
            <a:r>
              <a:rPr lang="en-US" dirty="0" smtClean="0"/>
              <a:t>(Insertion + Search)</a:t>
            </a:r>
            <a:endParaRPr lang="en-US" dirty="0"/>
          </a:p>
        </p:txBody>
      </p:sp>
      <p:pic>
        <p:nvPicPr>
          <p:cNvPr id="3" name="Picture 2"/>
          <p:cNvPicPr>
            <a:picLocks noChangeAspect="1"/>
          </p:cNvPicPr>
          <p:nvPr/>
        </p:nvPicPr>
        <p:blipFill rotWithShape="1">
          <a:blip r:embed="rId2"/>
          <a:srcRect l="32000" t="51778" r="40500" b="12667"/>
          <a:stretch/>
        </p:blipFill>
        <p:spPr>
          <a:xfrm>
            <a:off x="1446212" y="1143000"/>
            <a:ext cx="4191000" cy="3048000"/>
          </a:xfrm>
          <a:prstGeom prst="rect">
            <a:avLst/>
          </a:prstGeom>
          <a:scene3d>
            <a:camera prst="perspectiveContrastingRightFacing"/>
            <a:lightRig rig="threePt" dir="t"/>
          </a:scene3d>
        </p:spPr>
      </p:pic>
      <p:pic>
        <p:nvPicPr>
          <p:cNvPr id="8" name="Picture 7"/>
          <p:cNvPicPr>
            <a:picLocks noChangeAspect="1"/>
          </p:cNvPicPr>
          <p:nvPr/>
        </p:nvPicPr>
        <p:blipFill rotWithShape="1">
          <a:blip r:embed="rId3"/>
          <a:srcRect l="30001" t="38444" r="28499" b="18889"/>
          <a:stretch/>
        </p:blipFill>
        <p:spPr>
          <a:xfrm>
            <a:off x="5622924" y="1365423"/>
            <a:ext cx="5029200" cy="2908453"/>
          </a:xfrm>
          <a:prstGeom prst="rect">
            <a:avLst/>
          </a:prstGeom>
          <a:scene3d>
            <a:camera prst="isometricOffAxis2Left"/>
            <a:lightRig rig="threePt" dir="t"/>
          </a:scene3d>
        </p:spPr>
      </p:pic>
    </p:spTree>
    <p:extLst>
      <p:ext uri="{BB962C8B-B14F-4D97-AF65-F5344CB8AC3E}">
        <p14:creationId xmlns:p14="http://schemas.microsoft.com/office/powerpoint/2010/main" val="134711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hlinkClick r:id="rId2"/>
              </a:rPr>
              <a:t>Red-Black tree</a:t>
            </a:r>
            <a:r>
              <a:rPr lang="en-US" dirty="0" smtClean="0"/>
              <a:t> – binary search tree with red and black nodes</a:t>
            </a:r>
          </a:p>
          <a:p>
            <a:pPr lvl="1">
              <a:lnSpc>
                <a:spcPct val="110000"/>
              </a:lnSpc>
            </a:pPr>
            <a:r>
              <a:rPr lang="en-US" dirty="0" smtClean="0"/>
              <a:t>Not perfectly balanced, but has height of </a:t>
            </a:r>
            <a:r>
              <a:rPr lang="en-US" sz="3000" b="1" dirty="0" smtClean="0">
                <a:solidFill>
                  <a:schemeClr val="tx2">
                    <a:lumMod val="75000"/>
                  </a:schemeClr>
                </a:solidFill>
                <a:latin typeface="Consolas" panose="020B0609020204030204" pitchFamily="49" charset="0"/>
                <a:cs typeface="Consolas" panose="020B0609020204030204" pitchFamily="49" charset="0"/>
              </a:rPr>
              <a:t>O(log n)</a:t>
            </a:r>
          </a:p>
          <a:p>
            <a:pPr lvl="1">
              <a:lnSpc>
                <a:spcPct val="110000"/>
              </a:lnSpc>
            </a:pPr>
            <a:r>
              <a:rPr lang="en-US" dirty="0" smtClean="0"/>
              <a:t>Used in C# and Java</a:t>
            </a:r>
          </a:p>
          <a:p>
            <a:pPr lvl="1">
              <a:lnSpc>
                <a:spcPct val="110000"/>
              </a:lnSpc>
            </a:pPr>
            <a:r>
              <a:rPr lang="en-US" dirty="0" smtClean="0"/>
              <a:t>See the </a:t>
            </a:r>
            <a:r>
              <a:rPr lang="en-US" dirty="0" smtClean="0">
                <a:hlinkClick r:id="rId3"/>
              </a:rPr>
              <a:t>visualization</a:t>
            </a:r>
            <a:endParaRPr lang="bg-BG" dirty="0" smtClean="0"/>
          </a:p>
          <a:p>
            <a:pPr>
              <a:lnSpc>
                <a:spcPct val="110000"/>
              </a:lnSpc>
            </a:pPr>
            <a:r>
              <a:rPr lang="en-US" dirty="0" smtClean="0"/>
              <a:t>AVL vs. Red-Black</a:t>
            </a:r>
            <a:endParaRPr lang="bg-BG" dirty="0" smtClean="0"/>
          </a:p>
          <a:p>
            <a:pPr lvl="1">
              <a:lnSpc>
                <a:spcPct val="110000"/>
              </a:lnSpc>
            </a:pPr>
            <a:r>
              <a:rPr lang="en-US" dirty="0" smtClean="0"/>
              <a:t>AVL has faster search</a:t>
            </a:r>
            <a:br>
              <a:rPr lang="en-US" dirty="0" smtClean="0"/>
            </a:br>
            <a:r>
              <a:rPr lang="en-US" dirty="0" smtClean="0"/>
              <a:t>(it is better balanced)</a:t>
            </a:r>
          </a:p>
          <a:p>
            <a:pPr lvl="1">
              <a:lnSpc>
                <a:spcPct val="110000"/>
              </a:lnSpc>
            </a:pPr>
            <a:r>
              <a:rPr lang="en-US" dirty="0" smtClean="0"/>
              <a:t>Red-Black has faster</a:t>
            </a:r>
            <a:br>
              <a:rPr lang="en-US" dirty="0" smtClean="0"/>
            </a:br>
            <a:r>
              <a:rPr lang="en-US" dirty="0" smtClean="0"/>
              <a:t>insert / delete</a:t>
            </a:r>
            <a:endParaRPr lang="en-US" dirty="0"/>
          </a:p>
        </p:txBody>
      </p:sp>
      <p:sp>
        <p:nvSpPr>
          <p:cNvPr id="4" name="Title 3"/>
          <p:cNvSpPr>
            <a:spLocks noGrp="1"/>
          </p:cNvSpPr>
          <p:nvPr>
            <p:ph type="title"/>
          </p:nvPr>
        </p:nvSpPr>
        <p:spPr/>
        <p:txBody>
          <a:bodyPr/>
          <a:lstStyle/>
          <a:p>
            <a:r>
              <a:rPr lang="en-US" dirty="0" smtClean="0"/>
              <a:t>Red-Black Tree</a:t>
            </a:r>
            <a:endParaRPr lang="en-US" dirty="0"/>
          </a:p>
        </p:txBody>
      </p:sp>
      <p:pic>
        <p:nvPicPr>
          <p:cNvPr id="5122" name="Picture 2" descr="Diagram of binary tree. The black root node has two red children and four black grandchildren. The child nodes of the grandchildren are black nil pointers or red nodes with black nil pointers.">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0" t="-2628" r="-1010" b="-2628"/>
          <a:stretch/>
        </p:blipFill>
        <p:spPr bwMode="auto">
          <a:xfrm>
            <a:off x="4977613" y="2610657"/>
            <a:ext cx="6754504" cy="3358955"/>
          </a:xfrm>
          <a:prstGeom prst="roundRect">
            <a:avLst>
              <a:gd name="adj" fmla="val 2187"/>
            </a:avLst>
          </a:prstGeom>
          <a:solidFill>
            <a:schemeClr val="tx1"/>
          </a:solidFill>
        </p:spPr>
      </p:pic>
      <p:sp>
        <p:nvSpPr>
          <p:cNvPr id="5" name="TextBox 4"/>
          <p:cNvSpPr txBox="1"/>
          <p:nvPr/>
        </p:nvSpPr>
        <p:spPr>
          <a:xfrm>
            <a:off x="8609012" y="6083934"/>
            <a:ext cx="3810000" cy="523220"/>
          </a:xfrm>
          <a:prstGeom prst="rect">
            <a:avLst/>
          </a:prstGeom>
          <a:noFill/>
        </p:spPr>
        <p:txBody>
          <a:bodyPr wrap="square" rtlCol="0">
            <a:spAutoFit/>
          </a:bodyPr>
          <a:lstStyle/>
          <a:p>
            <a:r>
              <a:rPr lang="en-US" sz="2800" dirty="0" smtClean="0">
                <a:hlinkClick r:id="rId5"/>
              </a:rPr>
              <a:t>Red-Black tree proof</a:t>
            </a:r>
            <a:endParaRPr lang="en-US" sz="2800" dirty="0"/>
          </a:p>
        </p:txBody>
      </p:sp>
    </p:spTree>
    <p:extLst>
      <p:ext uri="{BB962C8B-B14F-4D97-AF65-F5344CB8AC3E}">
        <p14:creationId xmlns:p14="http://schemas.microsoft.com/office/powerpoint/2010/main" val="49573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 node is either red or black</a:t>
            </a:r>
          </a:p>
          <a:p>
            <a:pPr marL="514350" indent="-514350">
              <a:buFont typeface="+mj-lt"/>
              <a:buAutoNum type="arabicPeriod"/>
            </a:pPr>
            <a:r>
              <a:rPr lang="en-US" dirty="0" smtClean="0"/>
              <a:t>The root is black</a:t>
            </a:r>
          </a:p>
          <a:p>
            <a:pPr marL="514350" indent="-514350">
              <a:buFont typeface="+mj-lt"/>
              <a:buAutoNum type="arabicPeriod"/>
            </a:pPr>
            <a:r>
              <a:rPr lang="en-US" dirty="0" smtClean="0"/>
              <a:t>All leaves (       ) are black</a:t>
            </a:r>
          </a:p>
          <a:p>
            <a:pPr marL="514350" indent="-514350">
              <a:buFont typeface="+mj-lt"/>
              <a:buAutoNum type="arabicPeriod"/>
            </a:pPr>
            <a:r>
              <a:rPr lang="en-US" dirty="0" smtClean="0"/>
              <a:t>If a node is red, then both</a:t>
            </a:r>
            <a:br>
              <a:rPr lang="en-US" dirty="0" smtClean="0"/>
            </a:br>
            <a:r>
              <a:rPr lang="en-US" dirty="0" smtClean="0"/>
              <a:t>its children are black</a:t>
            </a:r>
          </a:p>
          <a:p>
            <a:pPr marL="514350" indent="-514350">
              <a:buFont typeface="+mj-lt"/>
              <a:buAutoNum type="arabicPeriod"/>
            </a:pPr>
            <a:r>
              <a:rPr lang="en-US" dirty="0" smtClean="0"/>
              <a:t>Every path from a given node to its descendant leaf nodes contains the same number of black nodes</a:t>
            </a:r>
          </a:p>
          <a:p>
            <a:pPr lvl="1"/>
            <a:r>
              <a:rPr lang="en-US" dirty="0" smtClean="0"/>
              <a:t>E.g. All paths from         have </a:t>
            </a:r>
            <a:r>
              <a:rPr lang="en-US" smtClean="0"/>
              <a:t>exactly 1 black node</a:t>
            </a: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Title 3"/>
          <p:cNvSpPr>
            <a:spLocks noGrp="1"/>
          </p:cNvSpPr>
          <p:nvPr>
            <p:ph type="title"/>
          </p:nvPr>
        </p:nvSpPr>
        <p:spPr/>
        <p:txBody>
          <a:bodyPr/>
          <a:lstStyle/>
          <a:p>
            <a:r>
              <a:rPr lang="en-US" dirty="0" smtClean="0"/>
              <a:t>Red-Black Tree Properties</a:t>
            </a:r>
            <a:endParaRPr lang="en-US" dirty="0"/>
          </a:p>
        </p:txBody>
      </p:sp>
      <p:grpSp>
        <p:nvGrpSpPr>
          <p:cNvPr id="47" name="Group 46"/>
          <p:cNvGrpSpPr/>
          <p:nvPr/>
        </p:nvGrpSpPr>
        <p:grpSpPr>
          <a:xfrm>
            <a:off x="5732187" y="990600"/>
            <a:ext cx="6333900" cy="3116082"/>
            <a:chOff x="502438" y="1145273"/>
            <a:chExt cx="9551557" cy="5130881"/>
          </a:xfrm>
        </p:grpSpPr>
        <p:sp>
          <p:nvSpPr>
            <p:cNvPr id="6" name="Line 11"/>
            <p:cNvSpPr>
              <a:spLocks noChangeShapeType="1"/>
            </p:cNvSpPr>
            <p:nvPr/>
          </p:nvSpPr>
          <p:spPr bwMode="auto">
            <a:xfrm flipH="1">
              <a:off x="2665411" y="1717931"/>
              <a:ext cx="1641071" cy="37251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1559648" y="2594555"/>
              <a:ext cx="515704" cy="6998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3"/>
            <p:cNvSpPr>
              <a:spLocks noChangeShapeType="1"/>
            </p:cNvSpPr>
            <p:nvPr/>
          </p:nvSpPr>
          <p:spPr bwMode="auto">
            <a:xfrm>
              <a:off x="2770777" y="2605698"/>
              <a:ext cx="609128" cy="68868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5018837" y="1706787"/>
              <a:ext cx="1876906" cy="38365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flipH="1">
              <a:off x="6170611" y="2627800"/>
              <a:ext cx="624389" cy="70122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4246791" y="1145273"/>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5"/>
            <p:cNvSpPr>
              <a:spLocks noChangeArrowheads="1"/>
            </p:cNvSpPr>
            <p:nvPr/>
          </p:nvSpPr>
          <p:spPr bwMode="auto">
            <a:xfrm>
              <a:off x="6708390" y="2011929"/>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3" name="Oval 7"/>
            <p:cNvSpPr>
              <a:spLocks noChangeArrowheads="1"/>
            </p:cNvSpPr>
            <p:nvPr/>
          </p:nvSpPr>
          <p:spPr bwMode="auto">
            <a:xfrm>
              <a:off x="2027779" y="2011929"/>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8"/>
            <p:cNvSpPr>
              <a:spLocks noChangeArrowheads="1"/>
            </p:cNvSpPr>
            <p:nvPr/>
          </p:nvSpPr>
          <p:spPr bwMode="auto">
            <a:xfrm>
              <a:off x="1047457" y="3269394"/>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9"/>
            <p:cNvSpPr>
              <a:spLocks noChangeArrowheads="1"/>
            </p:cNvSpPr>
            <p:nvPr/>
          </p:nvSpPr>
          <p:spPr bwMode="auto">
            <a:xfrm>
              <a:off x="3072127" y="3277653"/>
              <a:ext cx="815508"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5635941" y="3329023"/>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p>
          </p:txBody>
        </p:sp>
        <p:sp>
          <p:nvSpPr>
            <p:cNvPr id="17" name="Oval 8"/>
            <p:cNvSpPr>
              <a:spLocks noChangeArrowheads="1"/>
            </p:cNvSpPr>
            <p:nvPr/>
          </p:nvSpPr>
          <p:spPr bwMode="auto">
            <a:xfrm>
              <a:off x="1687679" y="4614690"/>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p>
          </p:txBody>
        </p:sp>
        <p:sp>
          <p:nvSpPr>
            <p:cNvPr id="18" name="Oval 8"/>
            <p:cNvSpPr>
              <a:spLocks noChangeArrowheads="1"/>
            </p:cNvSpPr>
            <p:nvPr/>
          </p:nvSpPr>
          <p:spPr bwMode="auto">
            <a:xfrm>
              <a:off x="7963383" y="3334104"/>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p>
          </p:txBody>
        </p:sp>
        <p:sp>
          <p:nvSpPr>
            <p:cNvPr id="19" name="Line 16"/>
            <p:cNvSpPr>
              <a:spLocks noChangeShapeType="1"/>
            </p:cNvSpPr>
            <p:nvPr/>
          </p:nvSpPr>
          <p:spPr bwMode="auto">
            <a:xfrm>
              <a:off x="7436636" y="2632054"/>
              <a:ext cx="720089" cy="787978"/>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8"/>
            <p:cNvSpPr>
              <a:spLocks noChangeArrowheads="1"/>
            </p:cNvSpPr>
            <p:nvPr/>
          </p:nvSpPr>
          <p:spPr bwMode="auto">
            <a:xfrm>
              <a:off x="7145928" y="467749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p>
          </p:txBody>
        </p:sp>
        <p:sp>
          <p:nvSpPr>
            <p:cNvPr id="21" name="Oval 8"/>
            <p:cNvSpPr>
              <a:spLocks noChangeArrowheads="1"/>
            </p:cNvSpPr>
            <p:nvPr/>
          </p:nvSpPr>
          <p:spPr bwMode="auto">
            <a:xfrm>
              <a:off x="8813351" y="470030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27</a:t>
              </a:r>
            </a:p>
          </p:txBody>
        </p:sp>
        <p:sp>
          <p:nvSpPr>
            <p:cNvPr id="22" name="Line 16"/>
            <p:cNvSpPr>
              <a:spLocks noChangeShapeType="1"/>
            </p:cNvSpPr>
            <p:nvPr/>
          </p:nvSpPr>
          <p:spPr bwMode="auto">
            <a:xfrm>
              <a:off x="8619765" y="4025389"/>
              <a:ext cx="520068" cy="67491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6"/>
            <p:cNvSpPr>
              <a:spLocks noChangeShapeType="1"/>
            </p:cNvSpPr>
            <p:nvPr/>
          </p:nvSpPr>
          <p:spPr bwMode="auto">
            <a:xfrm flipH="1">
              <a:off x="7700194" y="4030883"/>
              <a:ext cx="427818" cy="66942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3"/>
            <p:cNvSpPr>
              <a:spLocks noChangeShapeType="1"/>
            </p:cNvSpPr>
            <p:nvPr/>
          </p:nvSpPr>
          <p:spPr bwMode="auto">
            <a:xfrm>
              <a:off x="1585473" y="4030883"/>
              <a:ext cx="384421" cy="58380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9"/>
            <p:cNvSpPr>
              <a:spLocks noChangeArrowheads="1"/>
            </p:cNvSpPr>
            <p:nvPr/>
          </p:nvSpPr>
          <p:spPr bwMode="auto">
            <a:xfrm>
              <a:off x="502438" y="454706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9"/>
            <p:cNvSpPr>
              <a:spLocks noChangeArrowheads="1"/>
            </p:cNvSpPr>
            <p:nvPr/>
          </p:nvSpPr>
          <p:spPr bwMode="auto">
            <a:xfrm>
              <a:off x="1194852" y="5969672"/>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Oval 9"/>
            <p:cNvSpPr>
              <a:spLocks noChangeArrowheads="1"/>
            </p:cNvSpPr>
            <p:nvPr/>
          </p:nvSpPr>
          <p:spPr bwMode="auto">
            <a:xfrm>
              <a:off x="2483951" y="595851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9"/>
            <p:cNvSpPr>
              <a:spLocks noChangeArrowheads="1"/>
            </p:cNvSpPr>
            <p:nvPr/>
          </p:nvSpPr>
          <p:spPr bwMode="auto">
            <a:xfrm>
              <a:off x="3881001" y="4483657"/>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9"/>
            <p:cNvSpPr>
              <a:spLocks noChangeArrowheads="1"/>
            </p:cNvSpPr>
            <p:nvPr/>
          </p:nvSpPr>
          <p:spPr bwMode="auto">
            <a:xfrm>
              <a:off x="2746129" y="4483657"/>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0" name="Oval 9"/>
            <p:cNvSpPr>
              <a:spLocks noChangeArrowheads="1"/>
            </p:cNvSpPr>
            <p:nvPr/>
          </p:nvSpPr>
          <p:spPr bwMode="auto">
            <a:xfrm>
              <a:off x="5260756" y="4584700"/>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1" name="Oval 9"/>
            <p:cNvSpPr>
              <a:spLocks noChangeArrowheads="1"/>
            </p:cNvSpPr>
            <p:nvPr/>
          </p:nvSpPr>
          <p:spPr bwMode="auto">
            <a:xfrm>
              <a:off x="6334011" y="459420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2" name="Oval 9"/>
            <p:cNvSpPr>
              <a:spLocks noChangeArrowheads="1"/>
            </p:cNvSpPr>
            <p:nvPr/>
          </p:nvSpPr>
          <p:spPr bwMode="auto">
            <a:xfrm>
              <a:off x="9484673" y="5953793"/>
              <a:ext cx="569322" cy="306481"/>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3" name="Oval 9"/>
            <p:cNvSpPr>
              <a:spLocks noChangeArrowheads="1"/>
            </p:cNvSpPr>
            <p:nvPr/>
          </p:nvSpPr>
          <p:spPr bwMode="auto">
            <a:xfrm>
              <a:off x="6649296" y="5914475"/>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4" name="Oval 9"/>
            <p:cNvSpPr>
              <a:spLocks noChangeArrowheads="1"/>
            </p:cNvSpPr>
            <p:nvPr/>
          </p:nvSpPr>
          <p:spPr bwMode="auto">
            <a:xfrm>
              <a:off x="7789898" y="5926989"/>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5" name="Oval 9"/>
            <p:cNvSpPr>
              <a:spLocks noChangeArrowheads="1"/>
            </p:cNvSpPr>
            <p:nvPr/>
          </p:nvSpPr>
          <p:spPr bwMode="auto">
            <a:xfrm>
              <a:off x="8594816" y="5938394"/>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3"/>
            <p:cNvSpPr>
              <a:spLocks noChangeShapeType="1"/>
            </p:cNvSpPr>
            <p:nvPr/>
          </p:nvSpPr>
          <p:spPr bwMode="auto">
            <a:xfrm flipH="1">
              <a:off x="803643" y="4004607"/>
              <a:ext cx="440226" cy="5424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3"/>
            <p:cNvSpPr>
              <a:spLocks noChangeShapeType="1"/>
            </p:cNvSpPr>
            <p:nvPr/>
          </p:nvSpPr>
          <p:spPr bwMode="auto">
            <a:xfrm flipH="1">
              <a:off x="1523050" y="5327611"/>
              <a:ext cx="383648" cy="63090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3"/>
            <p:cNvSpPr>
              <a:spLocks noChangeShapeType="1"/>
            </p:cNvSpPr>
            <p:nvPr/>
          </p:nvSpPr>
          <p:spPr bwMode="auto">
            <a:xfrm>
              <a:off x="2275914" y="5338770"/>
              <a:ext cx="480751" cy="61974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Line 13"/>
            <p:cNvSpPr>
              <a:spLocks noChangeShapeType="1"/>
            </p:cNvSpPr>
            <p:nvPr/>
          </p:nvSpPr>
          <p:spPr bwMode="auto">
            <a:xfrm flipH="1">
              <a:off x="3000503" y="3975110"/>
              <a:ext cx="267128" cy="5064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Line 13"/>
            <p:cNvSpPr>
              <a:spLocks noChangeShapeType="1"/>
            </p:cNvSpPr>
            <p:nvPr/>
          </p:nvSpPr>
          <p:spPr bwMode="auto">
            <a:xfrm>
              <a:off x="3706247" y="3951262"/>
              <a:ext cx="482738" cy="53239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1" name="Line 13"/>
            <p:cNvSpPr>
              <a:spLocks noChangeShapeType="1"/>
            </p:cNvSpPr>
            <p:nvPr/>
          </p:nvSpPr>
          <p:spPr bwMode="auto">
            <a:xfrm flipH="1">
              <a:off x="5514550" y="4025389"/>
              <a:ext cx="332278" cy="559308"/>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2" name="Line 13"/>
            <p:cNvSpPr>
              <a:spLocks noChangeShapeType="1"/>
            </p:cNvSpPr>
            <p:nvPr/>
          </p:nvSpPr>
          <p:spPr bwMode="auto">
            <a:xfrm>
              <a:off x="6206957" y="4025389"/>
              <a:ext cx="394700" cy="577050"/>
            </a:xfrm>
            <a:prstGeom prst="line">
              <a:avLst/>
            </a:prstGeom>
            <a:noFill/>
            <a:ln w="38100">
              <a:solidFill>
                <a:schemeClr val="accent5">
                  <a:lumMod val="20000"/>
                  <a:lumOff val="80000"/>
                </a:schemeClr>
              </a:solidFill>
              <a:round/>
              <a:headEnd/>
              <a:tailEnd/>
            </a:ln>
            <a:effectLst/>
          </p:spPr>
          <p:txBody>
            <a:bodyPr/>
            <a:lstStyle/>
            <a:p>
              <a:endParaRPr lang="en-US" sz="12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Line 13"/>
            <p:cNvSpPr>
              <a:spLocks noChangeShapeType="1"/>
            </p:cNvSpPr>
            <p:nvPr/>
          </p:nvSpPr>
          <p:spPr bwMode="auto">
            <a:xfrm flipH="1">
              <a:off x="6908022" y="5376178"/>
              <a:ext cx="405590" cy="50124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4" name="Line 13"/>
            <p:cNvSpPr>
              <a:spLocks noChangeShapeType="1"/>
            </p:cNvSpPr>
            <p:nvPr/>
          </p:nvSpPr>
          <p:spPr bwMode="auto">
            <a:xfrm>
              <a:off x="7700195" y="5400009"/>
              <a:ext cx="368392" cy="54879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5" name="Line 13"/>
            <p:cNvSpPr>
              <a:spLocks noChangeShapeType="1"/>
            </p:cNvSpPr>
            <p:nvPr/>
          </p:nvSpPr>
          <p:spPr bwMode="auto">
            <a:xfrm flipH="1">
              <a:off x="8864624" y="5461795"/>
              <a:ext cx="239359" cy="49671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6" name="Line 13"/>
            <p:cNvSpPr>
              <a:spLocks noChangeShapeType="1"/>
            </p:cNvSpPr>
            <p:nvPr/>
          </p:nvSpPr>
          <p:spPr bwMode="auto">
            <a:xfrm>
              <a:off x="9419965" y="5384662"/>
              <a:ext cx="404428" cy="58501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grpSp>
      <p:sp>
        <p:nvSpPr>
          <p:cNvPr id="48" name="Oval 4"/>
          <p:cNvSpPr>
            <a:spLocks noChangeArrowheads="1"/>
          </p:cNvSpPr>
          <p:nvPr/>
        </p:nvSpPr>
        <p:spPr bwMode="auto">
          <a:xfrm>
            <a:off x="4092430" y="5791200"/>
            <a:ext cx="542077" cy="462467"/>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Oval 9"/>
          <p:cNvSpPr>
            <a:spLocks noChangeArrowheads="1"/>
          </p:cNvSpPr>
          <p:nvPr/>
        </p:nvSpPr>
        <p:spPr bwMode="auto">
          <a:xfrm>
            <a:off x="2732973" y="2709214"/>
            <a:ext cx="542039" cy="312255"/>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8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8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4370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32198"/>
            <a:ext cx="10363200" cy="820600"/>
          </a:xfrm>
        </p:spPr>
        <p:txBody>
          <a:bodyPr/>
          <a:lstStyle/>
          <a:p>
            <a:r>
              <a:rPr lang="en-US" dirty="0" smtClean="0"/>
              <a:t>Red-Black Tree Implementation</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grpSp>
        <p:nvGrpSpPr>
          <p:cNvPr id="4" name="Group 3"/>
          <p:cNvGrpSpPr/>
          <p:nvPr/>
        </p:nvGrpSpPr>
        <p:grpSpPr>
          <a:xfrm>
            <a:off x="3503613" y="914400"/>
            <a:ext cx="5181600" cy="3886200"/>
            <a:chOff x="3503613" y="914400"/>
            <a:chExt cx="5181600" cy="38862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3" y="914400"/>
              <a:ext cx="5181600" cy="3886200"/>
            </a:xfrm>
            <a:prstGeom prst="ellipse">
              <a:avLst/>
            </a:prstGeom>
            <a:effectLst>
              <a:softEdge rad="127000"/>
            </a:effectLst>
          </p:spPr>
        </p:pic>
        <p:sp>
          <p:nvSpPr>
            <p:cNvPr id="2" name="TextBox 1"/>
            <p:cNvSpPr txBox="1"/>
            <p:nvPr/>
          </p:nvSpPr>
          <p:spPr>
            <a:xfrm rot="21009181">
              <a:off x="3989793" y="2390351"/>
              <a:ext cx="1036951" cy="830997"/>
            </a:xfrm>
            <a:prstGeom prst="rect">
              <a:avLst/>
            </a:prstGeom>
            <a:noFill/>
          </p:spPr>
          <p:txBody>
            <a:bodyPr wrap="none" rtlCol="0">
              <a:spAutoFit/>
            </a:bodyPr>
            <a:lstStyle/>
            <a:p>
              <a:r>
                <a:rPr lang="en-US" sz="4800" b="1" dirty="0" smtClean="0">
                  <a:ln w="22225">
                    <a:solidFill>
                      <a:schemeClr val="accent2"/>
                    </a:solidFill>
                    <a:prstDash val="solid"/>
                  </a:ln>
                  <a:solidFill>
                    <a:srgbClr val="FFB685"/>
                  </a:solidFill>
                </a:rPr>
                <a:t>red</a:t>
              </a:r>
              <a:endParaRPr lang="en-US" sz="3200" b="1" dirty="0">
                <a:solidFill>
                  <a:srgbClr val="FFB685"/>
                </a:solidFill>
              </a:endParaRPr>
            </a:p>
          </p:txBody>
        </p:sp>
        <p:sp>
          <p:nvSpPr>
            <p:cNvPr id="7" name="TextBox 6"/>
            <p:cNvSpPr txBox="1"/>
            <p:nvPr/>
          </p:nvSpPr>
          <p:spPr>
            <a:xfrm rot="984731">
              <a:off x="6705685" y="2855185"/>
              <a:ext cx="1443024" cy="769441"/>
            </a:xfrm>
            <a:prstGeom prst="rect">
              <a:avLst/>
            </a:prstGeom>
            <a:noFill/>
          </p:spPr>
          <p:txBody>
            <a:bodyPr wrap="none" rtlCol="0">
              <a:spAutoFit/>
            </a:bodyPr>
            <a:lstStyle/>
            <a:p>
              <a:r>
                <a:rPr lang="en-US" sz="4400" b="1" spc="50" dirty="0" smtClean="0">
                  <a:ln w="0"/>
                  <a:solidFill>
                    <a:schemeClr val="bg2"/>
                  </a:solidFill>
                  <a:effectLst>
                    <a:innerShdw blurRad="63500" dist="50800" dir="13500000">
                      <a:srgbClr val="000000">
                        <a:alpha val="50000"/>
                      </a:srgbClr>
                    </a:innerShdw>
                  </a:effectLst>
                </a:rPr>
                <a:t>black</a:t>
              </a:r>
              <a:endParaRPr lang="en-US" sz="2800" b="1" spc="50" dirty="0">
                <a:ln w="0"/>
                <a:solidFill>
                  <a:schemeClr val="bg2"/>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247323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smtClean="0">
                <a:hlinkClick r:id="rId2"/>
              </a:rPr>
              <a:t>AA tree</a:t>
            </a:r>
            <a:r>
              <a:rPr lang="en-US" dirty="0" smtClean="0"/>
              <a:t> (</a:t>
            </a:r>
            <a:r>
              <a:rPr lang="en-US" dirty="0"/>
              <a:t>Arne </a:t>
            </a:r>
            <a:r>
              <a:rPr lang="en-US" noProof="1" smtClean="0"/>
              <a:t>Andersson</a:t>
            </a:r>
            <a:r>
              <a:rPr lang="en-US" dirty="0" smtClean="0"/>
              <a:t>)</a:t>
            </a:r>
            <a:endParaRPr lang="en-US" dirty="0"/>
          </a:p>
          <a:p>
            <a:pPr lvl="1"/>
            <a:r>
              <a:rPr lang="en-US" dirty="0" smtClean="0"/>
              <a:t>Simple self-balancing </a:t>
            </a:r>
            <a:r>
              <a:rPr lang="en-US" dirty="0"/>
              <a:t>binary-search </a:t>
            </a:r>
            <a:r>
              <a:rPr lang="en-US" dirty="0" smtClean="0"/>
              <a:t>tree</a:t>
            </a:r>
          </a:p>
          <a:p>
            <a:pPr lvl="2"/>
            <a:r>
              <a:rPr lang="en-US" dirty="0" smtClean="0"/>
              <a:t>Simplified Red-Black tree</a:t>
            </a:r>
          </a:p>
          <a:p>
            <a:pPr lvl="1"/>
            <a:r>
              <a:rPr lang="en-US" dirty="0" smtClean="0"/>
              <a:t>Easier to implement</a:t>
            </a:r>
            <a:br>
              <a:rPr lang="en-US" dirty="0" smtClean="0"/>
            </a:br>
            <a:r>
              <a:rPr lang="en-US" dirty="0" smtClean="0"/>
              <a:t>than AVL and Red-Black</a:t>
            </a:r>
          </a:p>
          <a:p>
            <a:pPr lvl="2"/>
            <a:r>
              <a:rPr lang="en-US" dirty="0" smtClean="0"/>
              <a:t>Some Red-Black</a:t>
            </a:r>
            <a:br>
              <a:rPr lang="en-US" dirty="0" smtClean="0"/>
            </a:br>
            <a:r>
              <a:rPr lang="en-US" dirty="0" smtClean="0"/>
              <a:t>rotations are not</a:t>
            </a:r>
            <a:br>
              <a:rPr lang="en-US" dirty="0" smtClean="0"/>
            </a:br>
            <a:r>
              <a:rPr lang="en-US" dirty="0" smtClean="0"/>
              <a:t>needed</a:t>
            </a:r>
          </a:p>
          <a:p>
            <a:pPr lvl="1"/>
            <a:r>
              <a:rPr lang="en-US" dirty="0" smtClean="0"/>
              <a:t>Slower than AVL &amp; RB</a:t>
            </a:r>
          </a:p>
          <a:p>
            <a:pPr lvl="1"/>
            <a:endParaRPr lang="en-US" dirty="0"/>
          </a:p>
        </p:txBody>
      </p:sp>
      <p:sp>
        <p:nvSpPr>
          <p:cNvPr id="4" name="Title 3"/>
          <p:cNvSpPr>
            <a:spLocks noGrp="1"/>
          </p:cNvSpPr>
          <p:nvPr>
            <p:ph type="title"/>
          </p:nvPr>
        </p:nvSpPr>
        <p:spPr/>
        <p:txBody>
          <a:bodyPr/>
          <a:lstStyle/>
          <a:p>
            <a:r>
              <a:rPr lang="en-US" dirty="0" smtClean="0"/>
              <a:t>AA Tree</a:t>
            </a:r>
            <a:endParaRPr lang="en-US" dirty="0"/>
          </a:p>
        </p:txBody>
      </p:sp>
      <p:pic>
        <p:nvPicPr>
          <p:cNvPr id="5" name="Picture 4"/>
          <p:cNvPicPr>
            <a:picLocks noChangeAspect="1"/>
          </p:cNvPicPr>
          <p:nvPr/>
        </p:nvPicPr>
        <p:blipFill>
          <a:blip r:embed="rId3"/>
          <a:stretch>
            <a:fillRect/>
          </a:stretch>
        </p:blipFill>
        <p:spPr>
          <a:xfrm>
            <a:off x="5348494" y="3239730"/>
            <a:ext cx="6217917" cy="3008670"/>
          </a:xfrm>
          <a:prstGeom prst="roundRect">
            <a:avLst>
              <a:gd name="adj" fmla="val 2173"/>
            </a:avLst>
          </a:prstGeom>
          <a:solidFill>
            <a:schemeClr val="tx1"/>
          </a:solidFill>
        </p:spPr>
      </p:pic>
    </p:spTree>
    <p:extLst>
      <p:ext uri="{BB962C8B-B14F-4D97-AF65-F5344CB8AC3E}">
        <p14:creationId xmlns:p14="http://schemas.microsoft.com/office/powerpoint/2010/main" val="33014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00600"/>
            <a:ext cx="10363200" cy="820600"/>
          </a:xfrm>
        </p:spPr>
        <p:txBody>
          <a:bodyPr/>
          <a:lstStyle/>
          <a:p>
            <a:r>
              <a:rPr lang="en-GB" dirty="0" smtClean="0"/>
              <a:t>Balanced Binary Trees</a:t>
            </a:r>
            <a:endParaRPr lang="en-GB" dirty="0"/>
          </a:p>
        </p:txBody>
      </p:sp>
      <p:sp>
        <p:nvSpPr>
          <p:cNvPr id="6" name="Text Placeholder 5"/>
          <p:cNvSpPr>
            <a:spLocks noGrp="1"/>
          </p:cNvSpPr>
          <p:nvPr>
            <p:ph type="body" idx="1"/>
          </p:nvPr>
        </p:nvSpPr>
        <p:spPr>
          <a:xfrm>
            <a:off x="912813" y="5678768"/>
            <a:ext cx="10363200" cy="719034"/>
          </a:xfrm>
        </p:spPr>
        <p:txBody>
          <a:bodyPr/>
          <a:lstStyle/>
          <a:p>
            <a:r>
              <a:rPr lang="en-GB" dirty="0" smtClean="0"/>
              <a:t>Binary Tree, AA-Tree, AVL-Tree, Rope</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92" y="990600"/>
            <a:ext cx="5201042" cy="3484696"/>
          </a:xfrm>
          <a:prstGeom prst="roundRect">
            <a:avLst>
              <a:gd name="adj" fmla="val 1329"/>
            </a:avLst>
          </a:prstGeom>
        </p:spPr>
      </p:pic>
    </p:spTree>
    <p:extLst>
      <p:ext uri="{BB962C8B-B14F-4D97-AF65-F5344CB8AC3E}">
        <p14:creationId xmlns:p14="http://schemas.microsoft.com/office/powerpoint/2010/main" val="370098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dirty="0" smtClean="0"/>
              <a:t>AA Tree Implementation</a:t>
            </a:r>
            <a:endParaRPr lang="en-US" dirty="0"/>
          </a:p>
        </p:txBody>
      </p:sp>
      <p:sp>
        <p:nvSpPr>
          <p:cNvPr id="6" name="Text Placeholder 5"/>
          <p:cNvSpPr>
            <a:spLocks noGrp="1"/>
          </p:cNvSpPr>
          <p:nvPr>
            <p:ph type="body" idx="1"/>
          </p:nvPr>
        </p:nvSpPr>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2131669" y="1371600"/>
            <a:ext cx="7925487" cy="3103133"/>
          </a:xfrm>
          <a:prstGeom prst="rect">
            <a:avLst/>
          </a:prstGeom>
        </p:spPr>
      </p:pic>
    </p:spTree>
    <p:extLst>
      <p:ext uri="{BB962C8B-B14F-4D97-AF65-F5344CB8AC3E}">
        <p14:creationId xmlns:p14="http://schemas.microsoft.com/office/powerpoint/2010/main" val="201696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724400"/>
            <a:ext cx="10363200" cy="820600"/>
          </a:xfrm>
        </p:spPr>
        <p:txBody>
          <a:bodyPr/>
          <a:lstStyle/>
          <a:p>
            <a:r>
              <a:rPr lang="en-GB" dirty="0" smtClean="0"/>
              <a:t>B-Trees</a:t>
            </a:r>
            <a:endParaRPr lang="en-GB" dirty="0"/>
          </a:p>
        </p:txBody>
      </p:sp>
      <p:sp>
        <p:nvSpPr>
          <p:cNvPr id="3" name="Text Placeholder 2"/>
          <p:cNvSpPr>
            <a:spLocks noGrp="1"/>
          </p:cNvSpPr>
          <p:nvPr>
            <p:ph type="body" idx="1"/>
          </p:nvPr>
        </p:nvSpPr>
        <p:spPr>
          <a:xfrm>
            <a:off x="912813" y="5602568"/>
            <a:ext cx="10363200" cy="719034"/>
          </a:xfrm>
        </p:spPr>
        <p:txBody>
          <a:bodyPr/>
          <a:lstStyle/>
          <a:p>
            <a:r>
              <a:rPr lang="en-GB" dirty="0" smtClean="0"/>
              <a:t>B-Tree, B+ Tree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1676400"/>
            <a:ext cx="9320148" cy="2590798"/>
          </a:xfrm>
          <a:prstGeom prst="rect">
            <a:avLst/>
          </a:prstGeom>
        </p:spPr>
      </p:pic>
      <p:sp>
        <p:nvSpPr>
          <p:cNvPr id="7" name="Right Arrow 6"/>
          <p:cNvSpPr/>
          <p:nvPr/>
        </p:nvSpPr>
        <p:spPr>
          <a:xfrm rot="8780139">
            <a:off x="2980568" y="2680410"/>
            <a:ext cx="1900500"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
        <p:nvSpPr>
          <p:cNvPr id="8" name="Right Arrow 7"/>
          <p:cNvSpPr/>
          <p:nvPr/>
        </p:nvSpPr>
        <p:spPr>
          <a:xfrm rot="1886286">
            <a:off x="5966249" y="2683595"/>
            <a:ext cx="2018645"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
        <p:nvSpPr>
          <p:cNvPr id="9" name="Right Arrow 8"/>
          <p:cNvSpPr/>
          <p:nvPr/>
        </p:nvSpPr>
        <p:spPr>
          <a:xfrm rot="5400000">
            <a:off x="4877004" y="2718935"/>
            <a:ext cx="1111150" cy="381000"/>
          </a:xfrm>
          <a:prstGeom prst="rightArrow">
            <a:avLst>
              <a:gd name="adj1" fmla="val 20732"/>
              <a:gd name="adj2" fmla="val 56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sz="2800"/>
          </a:p>
        </p:txBody>
      </p:sp>
    </p:spTree>
    <p:extLst>
      <p:ext uri="{BB962C8B-B14F-4D97-AF65-F5344CB8AC3E}">
        <p14:creationId xmlns:p14="http://schemas.microsoft.com/office/powerpoint/2010/main" val="68399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dirty="0" smtClean="0">
                <a:solidFill>
                  <a:schemeClr val="tx2">
                    <a:lumMod val="75000"/>
                  </a:schemeClr>
                </a:solidFill>
                <a:hlinkClick r:id="rId2"/>
              </a:rPr>
              <a:t>B-trees</a:t>
            </a:r>
            <a:r>
              <a:rPr lang="en-US" dirty="0" smtClean="0"/>
              <a:t> are generalization of the concept of ordered binary search trees – see the </a:t>
            </a:r>
            <a:r>
              <a:rPr lang="en-US" dirty="0" smtClean="0">
                <a:hlinkClick r:id="rId3"/>
              </a:rPr>
              <a:t>visualization</a:t>
            </a:r>
            <a:endParaRPr lang="en-US" dirty="0" smtClean="0"/>
          </a:p>
          <a:p>
            <a:pPr lvl="1">
              <a:lnSpc>
                <a:spcPct val="100000"/>
              </a:lnSpc>
            </a:pPr>
            <a:r>
              <a:rPr lang="en-US" dirty="0" smtClean="0"/>
              <a:t>B-tree of order </a:t>
            </a:r>
            <a:r>
              <a:rPr lang="en-US" dirty="0" smtClean="0">
                <a:solidFill>
                  <a:schemeClr val="tx2">
                    <a:lumMod val="75000"/>
                  </a:schemeClr>
                </a:solidFill>
              </a:rPr>
              <a:t>b</a:t>
            </a:r>
            <a:r>
              <a:rPr lang="en-US" dirty="0" smtClean="0"/>
              <a:t> has between </a:t>
            </a:r>
            <a:r>
              <a:rPr lang="en-US" dirty="0" smtClean="0">
                <a:solidFill>
                  <a:schemeClr val="tx2">
                    <a:lumMod val="75000"/>
                  </a:schemeClr>
                </a:solidFill>
              </a:rPr>
              <a:t>b</a:t>
            </a:r>
            <a:r>
              <a:rPr lang="en-US" dirty="0" smtClean="0"/>
              <a:t> and </a:t>
            </a:r>
            <a:r>
              <a:rPr lang="en-US" dirty="0" smtClean="0">
                <a:solidFill>
                  <a:schemeClr val="tx2">
                    <a:lumMod val="75000"/>
                  </a:schemeClr>
                </a:solidFill>
              </a:rPr>
              <a:t>2*b</a:t>
            </a:r>
            <a:r>
              <a:rPr lang="en-US" dirty="0" smtClean="0"/>
              <a:t> keys in a node and between </a:t>
            </a:r>
            <a:r>
              <a:rPr lang="en-US" dirty="0" smtClean="0">
                <a:solidFill>
                  <a:schemeClr val="tx2">
                    <a:lumMod val="75000"/>
                  </a:schemeClr>
                </a:solidFill>
              </a:rPr>
              <a:t>b+1</a:t>
            </a:r>
            <a:r>
              <a:rPr lang="en-US" dirty="0" smtClean="0"/>
              <a:t> and </a:t>
            </a:r>
            <a:r>
              <a:rPr lang="en-US" dirty="0" smtClean="0">
                <a:solidFill>
                  <a:schemeClr val="tx2">
                    <a:lumMod val="75000"/>
                  </a:schemeClr>
                </a:solidFill>
              </a:rPr>
              <a:t>2*b+1</a:t>
            </a:r>
            <a:r>
              <a:rPr lang="en-US" dirty="0" smtClean="0"/>
              <a:t> child nodes</a:t>
            </a:r>
          </a:p>
          <a:p>
            <a:pPr lvl="1">
              <a:lnSpc>
                <a:spcPct val="100000"/>
              </a:lnSpc>
            </a:pPr>
            <a:r>
              <a:rPr lang="en-US" dirty="0" smtClean="0"/>
              <a:t>The keys in each node are ordered increasingly</a:t>
            </a:r>
          </a:p>
          <a:p>
            <a:pPr lvl="1">
              <a:lnSpc>
                <a:spcPct val="100000"/>
              </a:lnSpc>
            </a:pPr>
            <a:r>
              <a:rPr lang="en-US" dirty="0" smtClean="0"/>
              <a:t>All keys in a child node have values between their left and right parent keys</a:t>
            </a:r>
          </a:p>
          <a:p>
            <a:pPr>
              <a:lnSpc>
                <a:spcPct val="100000"/>
              </a:lnSpc>
            </a:pPr>
            <a:r>
              <a:rPr lang="en-US" dirty="0" smtClean="0"/>
              <a:t>If the B-tree is </a:t>
            </a:r>
            <a:r>
              <a:rPr lang="en-US" dirty="0" smtClean="0">
                <a:solidFill>
                  <a:schemeClr val="tx2">
                    <a:lumMod val="75000"/>
                  </a:schemeClr>
                </a:solidFill>
              </a:rPr>
              <a:t>balanced</a:t>
            </a:r>
            <a:r>
              <a:rPr lang="en-US" dirty="0" smtClean="0"/>
              <a:t>, its search / insert / add operations take about log(n) steps</a:t>
            </a:r>
          </a:p>
          <a:p>
            <a:pPr>
              <a:lnSpc>
                <a:spcPct val="100000"/>
              </a:lnSpc>
            </a:pPr>
            <a:r>
              <a:rPr lang="en-US" dirty="0" smtClean="0"/>
              <a:t>B-trees can be efficiently stored on the hard disk</a:t>
            </a:r>
            <a:endParaRPr lang="en-US" dirty="0"/>
          </a:p>
        </p:txBody>
      </p:sp>
      <p:sp>
        <p:nvSpPr>
          <p:cNvPr id="2" name="Title 1"/>
          <p:cNvSpPr>
            <a:spLocks noGrp="1"/>
          </p:cNvSpPr>
          <p:nvPr>
            <p:ph type="title"/>
          </p:nvPr>
        </p:nvSpPr>
        <p:spPr/>
        <p:txBody>
          <a:bodyPr/>
          <a:lstStyle/>
          <a:p>
            <a:r>
              <a:rPr lang="en-US" dirty="0" smtClean="0"/>
              <a:t>What are B-Trees?</a:t>
            </a:r>
            <a:endParaRPr lang="en-US" dirty="0"/>
          </a:p>
        </p:txBody>
      </p:sp>
    </p:spTree>
    <p:extLst>
      <p:ext uri="{BB962C8B-B14F-4D97-AF65-F5344CB8AC3E}">
        <p14:creationId xmlns:p14="http://schemas.microsoft.com/office/powerpoint/2010/main" val="178048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148" name="Content Placeholder 2"/>
          <p:cNvSpPr>
            <a:spLocks noGrp="1"/>
          </p:cNvSpPr>
          <p:nvPr>
            <p:ph idx="1"/>
          </p:nvPr>
        </p:nvSpPr>
        <p:spPr/>
        <p:txBody>
          <a:bodyPr>
            <a:normAutofit/>
          </a:bodyPr>
          <a:lstStyle/>
          <a:p>
            <a:pPr>
              <a:lnSpc>
                <a:spcPct val="100000"/>
              </a:lnSpc>
            </a:pPr>
            <a:r>
              <a:rPr lang="en-US" sz="3200" dirty="0" smtClean="0"/>
              <a:t>B-Tree of order </a:t>
            </a:r>
            <a:r>
              <a:rPr lang="en-US" sz="3200" b="1" dirty="0" smtClean="0">
                <a:solidFill>
                  <a:schemeClr val="tx2">
                    <a:lumMod val="75000"/>
                  </a:schemeClr>
                </a:solidFill>
                <a:latin typeface="Consolas" pitchFamily="49" charset="0"/>
                <a:cs typeface="Consolas" pitchFamily="49" charset="0"/>
              </a:rPr>
              <a:t>2</a:t>
            </a:r>
            <a:r>
              <a:rPr lang="en-US" sz="3200" dirty="0" smtClean="0">
                <a:cs typeface="Consolas" pitchFamily="49" charset="0"/>
              </a:rPr>
              <a:t> (</a:t>
            </a:r>
            <a:r>
              <a:rPr lang="en-US" sz="3200" dirty="0" smtClean="0"/>
              <a:t>also known as </a:t>
            </a:r>
            <a:r>
              <a:rPr lang="en-US" sz="3200" dirty="0" smtClean="0">
                <a:latin typeface="Consolas" pitchFamily="49" charset="0"/>
                <a:cs typeface="Consolas" pitchFamily="49" charset="0"/>
              </a:rPr>
              <a:t>2</a:t>
            </a:r>
            <a:r>
              <a:rPr lang="en-US" sz="3200" dirty="0" smtClean="0"/>
              <a:t>-</a:t>
            </a:r>
            <a:r>
              <a:rPr lang="en-US" sz="3200" dirty="0" smtClean="0">
                <a:latin typeface="Consolas" pitchFamily="49" charset="0"/>
                <a:cs typeface="Consolas" pitchFamily="49" charset="0"/>
              </a:rPr>
              <a:t>3</a:t>
            </a:r>
            <a:r>
              <a:rPr lang="en-US" sz="3200" dirty="0" smtClean="0"/>
              <a:t>-</a:t>
            </a:r>
            <a:r>
              <a:rPr lang="en-US" sz="3200" dirty="0" smtClean="0">
                <a:latin typeface="Consolas" pitchFamily="49" charset="0"/>
                <a:cs typeface="Consolas" pitchFamily="49" charset="0"/>
              </a:rPr>
              <a:t>4</a:t>
            </a:r>
            <a:r>
              <a:rPr lang="en-US" sz="3200" dirty="0" smtClean="0"/>
              <a:t>-tree):</a:t>
            </a:r>
            <a:endParaRPr lang="en-US" sz="3200" dirty="0"/>
          </a:p>
        </p:txBody>
      </p:sp>
      <p:sp>
        <p:nvSpPr>
          <p:cNvPr id="2" name="Title 1"/>
          <p:cNvSpPr>
            <a:spLocks noGrp="1"/>
          </p:cNvSpPr>
          <p:nvPr>
            <p:ph type="title"/>
          </p:nvPr>
        </p:nvSpPr>
        <p:spPr/>
        <p:txBody>
          <a:bodyPr/>
          <a:lstStyle/>
          <a:p>
            <a:r>
              <a:rPr lang="en-US" dirty="0" smtClean="0"/>
              <a:t>B-Tree – Example</a:t>
            </a:r>
            <a:endParaRPr lang="en-US" dirty="0"/>
          </a:p>
        </p:txBody>
      </p:sp>
      <p:grpSp>
        <p:nvGrpSpPr>
          <p:cNvPr id="269" name="Group 268"/>
          <p:cNvGrpSpPr/>
          <p:nvPr/>
        </p:nvGrpSpPr>
        <p:grpSpPr>
          <a:xfrm>
            <a:off x="665876" y="2057400"/>
            <a:ext cx="10914936" cy="4267200"/>
            <a:chOff x="535014" y="2057400"/>
            <a:chExt cx="8351811" cy="3810000"/>
          </a:xfrm>
        </p:grpSpPr>
        <p:grpSp>
          <p:nvGrpSpPr>
            <p:cNvPr id="181" name="Group 180"/>
            <p:cNvGrpSpPr/>
            <p:nvPr/>
          </p:nvGrpSpPr>
          <p:grpSpPr>
            <a:xfrm>
              <a:off x="3771900" y="2057400"/>
              <a:ext cx="1143000" cy="609600"/>
              <a:chOff x="3886200" y="1981200"/>
              <a:chExt cx="1143000" cy="609600"/>
            </a:xfrm>
          </p:grpSpPr>
          <p:grpSp>
            <p:nvGrpSpPr>
              <p:cNvPr id="151" name="Group 150"/>
              <p:cNvGrpSpPr/>
              <p:nvPr/>
            </p:nvGrpSpPr>
            <p:grpSpPr>
              <a:xfrm>
                <a:off x="3886201" y="1981200"/>
                <a:ext cx="1142999" cy="381000"/>
                <a:chOff x="4115391" y="1981200"/>
                <a:chExt cx="1091609" cy="381000"/>
              </a:xfrm>
            </p:grpSpPr>
            <p:sp>
              <p:nvSpPr>
                <p:cNvPr id="34" name="Rectangle 33"/>
                <p:cNvSpPr/>
                <p:nvPr/>
              </p:nvSpPr>
              <p:spPr>
                <a:xfrm>
                  <a:off x="4115391" y="1981200"/>
                  <a:ext cx="532809"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0" name="Rectangle 149"/>
                <p:cNvSpPr/>
                <p:nvPr/>
              </p:nvSpPr>
              <p:spPr>
                <a:xfrm>
                  <a:off x="4648200" y="1981200"/>
                  <a:ext cx="5588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69" name="Rectangle 168"/>
              <p:cNvSpPr/>
              <p:nvPr/>
            </p:nvSpPr>
            <p:spPr>
              <a:xfrm>
                <a:off x="3886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0" name="Rectangle 169"/>
              <p:cNvSpPr/>
              <p:nvPr/>
            </p:nvSpPr>
            <p:spPr>
              <a:xfrm>
                <a:off x="4267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1" name="Rectangle 170"/>
              <p:cNvSpPr/>
              <p:nvPr/>
            </p:nvSpPr>
            <p:spPr>
              <a:xfrm>
                <a:off x="4648200" y="2362200"/>
                <a:ext cx="3810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cxnSp>
          <p:nvCxnSpPr>
            <p:cNvPr id="91" name="Straight Arrow Connector 90"/>
            <p:cNvCxnSpPr/>
            <p:nvPr/>
          </p:nvCxnSpPr>
          <p:spPr>
            <a:xfrm rot="10800000" flipV="1">
              <a:off x="2762252" y="2543175"/>
              <a:ext cx="1200148" cy="1019174"/>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724400" y="2552700"/>
              <a:ext cx="1152525" cy="1009650"/>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rot="5400000">
              <a:off x="3831705" y="3054876"/>
              <a:ext cx="1000123" cy="14831"/>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80" name="Group 179"/>
            <p:cNvGrpSpPr/>
            <p:nvPr/>
          </p:nvGrpSpPr>
          <p:grpSpPr>
            <a:xfrm>
              <a:off x="2257425" y="3581400"/>
              <a:ext cx="990600" cy="609600"/>
              <a:chOff x="2286000" y="3352800"/>
              <a:chExt cx="914400" cy="609600"/>
            </a:xfrm>
          </p:grpSpPr>
          <p:grpSp>
            <p:nvGrpSpPr>
              <p:cNvPr id="81" name="Group 80"/>
              <p:cNvGrpSpPr/>
              <p:nvPr/>
            </p:nvGrpSpPr>
            <p:grpSpPr>
              <a:xfrm>
                <a:off x="2286000" y="3352800"/>
                <a:ext cx="914400" cy="381000"/>
                <a:chOff x="2113504" y="2743200"/>
                <a:chExt cx="914400" cy="381000"/>
              </a:xfrm>
            </p:grpSpPr>
            <p:sp>
              <p:nvSpPr>
                <p:cNvPr id="59" name="Rectangle 58"/>
                <p:cNvSpPr/>
                <p:nvPr/>
              </p:nvSpPr>
              <p:spPr>
                <a:xfrm>
                  <a:off x="21135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0" name="Rectangle 59"/>
                <p:cNvSpPr/>
                <p:nvPr/>
              </p:nvSpPr>
              <p:spPr>
                <a:xfrm>
                  <a:off x="25707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77" name="Rectangle 176"/>
              <p:cNvSpPr/>
              <p:nvPr/>
            </p:nvSpPr>
            <p:spPr>
              <a:xfrm>
                <a:off x="22860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8" name="Rectangle 177"/>
              <p:cNvSpPr/>
              <p:nvPr/>
            </p:nvSpPr>
            <p:spPr>
              <a:xfrm>
                <a:off x="25908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9" name="Rectangle 178"/>
              <p:cNvSpPr/>
              <p:nvPr/>
            </p:nvSpPr>
            <p:spPr>
              <a:xfrm>
                <a:off x="28956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cxnSp>
          <p:nvCxnSpPr>
            <p:cNvPr id="102" name="Straight Arrow Connector 101"/>
            <p:cNvCxnSpPr/>
            <p:nvPr/>
          </p:nvCxnSpPr>
          <p:spPr>
            <a:xfrm rot="10800000" flipV="1">
              <a:off x="990600" y="4076698"/>
              <a:ext cx="1428754" cy="1162051"/>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rot="5400000">
              <a:off x="1981202" y="4457700"/>
              <a:ext cx="1162051" cy="400054"/>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rot="16200000" flipH="1">
              <a:off x="2690814" y="4452938"/>
              <a:ext cx="1171573" cy="400049"/>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3838575" y="3581400"/>
              <a:ext cx="990600" cy="609600"/>
              <a:chOff x="2286000" y="3352800"/>
              <a:chExt cx="914400" cy="609600"/>
            </a:xfrm>
          </p:grpSpPr>
          <p:grpSp>
            <p:nvGrpSpPr>
              <p:cNvPr id="186" name="Group 80"/>
              <p:cNvGrpSpPr/>
              <p:nvPr/>
            </p:nvGrpSpPr>
            <p:grpSpPr>
              <a:xfrm>
                <a:off x="2286000" y="3352800"/>
                <a:ext cx="914400" cy="381000"/>
                <a:chOff x="2113504" y="2743200"/>
                <a:chExt cx="914400" cy="381000"/>
              </a:xfrm>
            </p:grpSpPr>
            <p:sp>
              <p:nvSpPr>
                <p:cNvPr id="190" name="Rectangle 189"/>
                <p:cNvSpPr/>
                <p:nvPr/>
              </p:nvSpPr>
              <p:spPr>
                <a:xfrm>
                  <a:off x="21135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18</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1" name="Rectangle 190"/>
                <p:cNvSpPr/>
                <p:nvPr/>
              </p:nvSpPr>
              <p:spPr>
                <a:xfrm>
                  <a:off x="2570704" y="2743200"/>
                  <a:ext cx="4572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187" name="Rectangle 186"/>
              <p:cNvSpPr/>
              <p:nvPr/>
            </p:nvSpPr>
            <p:spPr>
              <a:xfrm>
                <a:off x="22860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8" name="Rectangle 187"/>
              <p:cNvSpPr/>
              <p:nvPr/>
            </p:nvSpPr>
            <p:spPr>
              <a:xfrm>
                <a:off x="25908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9" name="Rectangle 188"/>
              <p:cNvSpPr/>
              <p:nvPr/>
            </p:nvSpPr>
            <p:spPr>
              <a:xfrm>
                <a:off x="2895600" y="3733800"/>
                <a:ext cx="3048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65" name="Group 264"/>
            <p:cNvGrpSpPr/>
            <p:nvPr/>
          </p:nvGrpSpPr>
          <p:grpSpPr>
            <a:xfrm>
              <a:off x="5381625" y="3581400"/>
              <a:ext cx="993775" cy="609600"/>
              <a:chOff x="5391150" y="3505200"/>
              <a:chExt cx="993775" cy="609600"/>
            </a:xfrm>
          </p:grpSpPr>
          <p:grpSp>
            <p:nvGrpSpPr>
              <p:cNvPr id="82" name="Group 81"/>
              <p:cNvGrpSpPr/>
              <p:nvPr/>
            </p:nvGrpSpPr>
            <p:grpSpPr>
              <a:xfrm>
                <a:off x="5391150" y="3505200"/>
                <a:ext cx="990600" cy="381000"/>
                <a:chOff x="6085952" y="2743200"/>
                <a:chExt cx="1066800" cy="381000"/>
              </a:xfrm>
            </p:grpSpPr>
            <p:sp>
              <p:nvSpPr>
                <p:cNvPr id="61" name="Rectangle 60"/>
                <p:cNvSpPr/>
                <p:nvPr/>
              </p:nvSpPr>
              <p:spPr>
                <a:xfrm>
                  <a:off x="60859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2" name="Rectangle 61"/>
                <p:cNvSpPr/>
                <p:nvPr/>
              </p:nvSpPr>
              <p:spPr>
                <a:xfrm>
                  <a:off x="66193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31</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64" name="Group 263"/>
              <p:cNvGrpSpPr/>
              <p:nvPr/>
            </p:nvGrpSpPr>
            <p:grpSpPr>
              <a:xfrm>
                <a:off x="5394325" y="3886200"/>
                <a:ext cx="990600" cy="228600"/>
                <a:chOff x="5394325" y="3886200"/>
                <a:chExt cx="990600" cy="228600"/>
              </a:xfrm>
            </p:grpSpPr>
            <p:sp>
              <p:nvSpPr>
                <p:cNvPr id="193" name="Rectangle 192"/>
                <p:cNvSpPr/>
                <p:nvPr/>
              </p:nvSpPr>
              <p:spPr>
                <a:xfrm>
                  <a:off x="53943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4" name="Rectangle 193"/>
                <p:cNvSpPr/>
                <p:nvPr/>
              </p:nvSpPr>
              <p:spPr>
                <a:xfrm>
                  <a:off x="57245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5" name="Rectangle 194"/>
                <p:cNvSpPr/>
                <p:nvPr/>
              </p:nvSpPr>
              <p:spPr>
                <a:xfrm>
                  <a:off x="6054725" y="38862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cxnSp>
          <p:nvCxnSpPr>
            <p:cNvPr id="126" name="Straight Arrow Connector 125"/>
            <p:cNvCxnSpPr/>
            <p:nvPr/>
          </p:nvCxnSpPr>
          <p:spPr>
            <a:xfrm rot="5400000">
              <a:off x="4733928" y="4419600"/>
              <a:ext cx="1162050" cy="476256"/>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rot="16200000" flipH="1">
              <a:off x="5776912" y="4186236"/>
              <a:ext cx="1162053" cy="942979"/>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210300" y="4076700"/>
              <a:ext cx="2143125" cy="1162050"/>
            </a:xfrm>
            <a:prstGeom prst="straightConnector1">
              <a:avLst/>
            </a:prstGeom>
            <a:ln w="38100" cap="rnd">
              <a:solidFill>
                <a:schemeClr val="accent5">
                  <a:lumMod val="20000"/>
                  <a:lumOff val="80000"/>
                </a:schemeClr>
              </a:solidFill>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535014" y="5257800"/>
              <a:ext cx="1189013" cy="609600"/>
              <a:chOff x="544539" y="5181600"/>
              <a:chExt cx="1189013" cy="609600"/>
            </a:xfrm>
          </p:grpSpPr>
          <p:grpSp>
            <p:nvGrpSpPr>
              <p:cNvPr id="77" name="Group 76"/>
              <p:cNvGrpSpPr/>
              <p:nvPr/>
            </p:nvGrpSpPr>
            <p:grpSpPr>
              <a:xfrm>
                <a:off x="544539" y="5181600"/>
                <a:ext cx="1189013" cy="381000"/>
                <a:chOff x="1234103" y="4114800"/>
                <a:chExt cx="975697" cy="381000"/>
              </a:xfrm>
            </p:grpSpPr>
            <p:sp>
              <p:nvSpPr>
                <p:cNvPr id="64" name="Rectangle 63"/>
                <p:cNvSpPr/>
                <p:nvPr/>
              </p:nvSpPr>
              <p:spPr>
                <a:xfrm>
                  <a:off x="1234103" y="4114800"/>
                  <a:ext cx="36513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5" name="Rectangle 64"/>
                <p:cNvSpPr/>
                <p:nvPr/>
              </p:nvSpPr>
              <p:spPr>
                <a:xfrm>
                  <a:off x="1599238" y="4114800"/>
                  <a:ext cx="320422"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6" name="Rectangle 65"/>
                <p:cNvSpPr/>
                <p:nvPr/>
              </p:nvSpPr>
              <p:spPr>
                <a:xfrm>
                  <a:off x="1919660" y="4114800"/>
                  <a:ext cx="29014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15" name="Group 214"/>
              <p:cNvGrpSpPr/>
              <p:nvPr/>
            </p:nvGrpSpPr>
            <p:grpSpPr>
              <a:xfrm>
                <a:off x="544539" y="5562600"/>
                <a:ext cx="1189011" cy="228600"/>
                <a:chOff x="533400" y="5105400"/>
                <a:chExt cx="1066800" cy="228600"/>
              </a:xfrm>
            </p:grpSpPr>
            <p:sp>
              <p:nvSpPr>
                <p:cNvPr id="211" name="Rectangle 210"/>
                <p:cNvSpPr/>
                <p:nvPr/>
              </p:nvSpPr>
              <p:spPr>
                <a:xfrm>
                  <a:off x="533400"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2" name="Rectangle 211"/>
                <p:cNvSpPr/>
                <p:nvPr/>
              </p:nvSpPr>
              <p:spPr>
                <a:xfrm>
                  <a:off x="803275"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3" name="Rectangle 212"/>
                <p:cNvSpPr/>
                <p:nvPr/>
              </p:nvSpPr>
              <p:spPr>
                <a:xfrm>
                  <a:off x="1066800"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4" name="Rectangle 213"/>
                <p:cNvSpPr/>
                <p:nvPr/>
              </p:nvSpPr>
              <p:spPr>
                <a:xfrm>
                  <a:off x="1336675" y="5105400"/>
                  <a:ext cx="263525"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59" name="Group 258"/>
            <p:cNvGrpSpPr/>
            <p:nvPr/>
          </p:nvGrpSpPr>
          <p:grpSpPr>
            <a:xfrm>
              <a:off x="1952625" y="5257800"/>
              <a:ext cx="800100" cy="609600"/>
              <a:chOff x="1962150" y="5181600"/>
              <a:chExt cx="800100" cy="609600"/>
            </a:xfrm>
          </p:grpSpPr>
          <p:grpSp>
            <p:nvGrpSpPr>
              <p:cNvPr id="78" name="Group 77"/>
              <p:cNvGrpSpPr/>
              <p:nvPr/>
            </p:nvGrpSpPr>
            <p:grpSpPr>
              <a:xfrm>
                <a:off x="1962150" y="5181600"/>
                <a:ext cx="800100" cy="381000"/>
                <a:chOff x="2260687" y="4800600"/>
                <a:chExt cx="1076848" cy="381000"/>
              </a:xfrm>
            </p:grpSpPr>
            <p:sp>
              <p:nvSpPr>
                <p:cNvPr id="67" name="Rectangle 66"/>
                <p:cNvSpPr/>
                <p:nvPr/>
              </p:nvSpPr>
              <p:spPr>
                <a:xfrm>
                  <a:off x="2260687" y="4800600"/>
                  <a:ext cx="53842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8" name="Rectangle 67"/>
                <p:cNvSpPr/>
                <p:nvPr/>
              </p:nvSpPr>
              <p:spPr>
                <a:xfrm>
                  <a:off x="2799111" y="4800600"/>
                  <a:ext cx="538424"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19" name="Group 218"/>
              <p:cNvGrpSpPr/>
              <p:nvPr/>
            </p:nvGrpSpPr>
            <p:grpSpPr>
              <a:xfrm>
                <a:off x="1962150" y="5562600"/>
                <a:ext cx="800100" cy="228600"/>
                <a:chOff x="1943100" y="5105400"/>
                <a:chExt cx="990600" cy="228600"/>
              </a:xfrm>
            </p:grpSpPr>
            <p:sp>
              <p:nvSpPr>
                <p:cNvPr id="216" name="Rectangle 215"/>
                <p:cNvSpPr/>
                <p:nvPr/>
              </p:nvSpPr>
              <p:spPr>
                <a:xfrm>
                  <a:off x="19431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7" name="Rectangle 216"/>
                <p:cNvSpPr/>
                <p:nvPr/>
              </p:nvSpPr>
              <p:spPr>
                <a:xfrm>
                  <a:off x="22733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8" name="Rectangle 217"/>
                <p:cNvSpPr/>
                <p:nvPr/>
              </p:nvSpPr>
              <p:spPr>
                <a:xfrm>
                  <a:off x="26035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0" name="Group 259"/>
            <p:cNvGrpSpPr/>
            <p:nvPr/>
          </p:nvGrpSpPr>
          <p:grpSpPr>
            <a:xfrm>
              <a:off x="2981325" y="5257800"/>
              <a:ext cx="990600" cy="609600"/>
              <a:chOff x="2990850" y="5181600"/>
              <a:chExt cx="990600" cy="609600"/>
            </a:xfrm>
          </p:grpSpPr>
          <p:grpSp>
            <p:nvGrpSpPr>
              <p:cNvPr id="79" name="Group 78"/>
              <p:cNvGrpSpPr/>
              <p:nvPr/>
            </p:nvGrpSpPr>
            <p:grpSpPr>
              <a:xfrm>
                <a:off x="2990850" y="5181600"/>
                <a:ext cx="990600" cy="381000"/>
                <a:chOff x="3058046" y="4114800"/>
                <a:chExt cx="1066801" cy="381000"/>
              </a:xfrm>
            </p:grpSpPr>
            <p:sp>
              <p:nvSpPr>
                <p:cNvPr id="69" name="Rectangle 68"/>
                <p:cNvSpPr/>
                <p:nvPr/>
              </p:nvSpPr>
              <p:spPr>
                <a:xfrm>
                  <a:off x="3058046" y="4114800"/>
                  <a:ext cx="533401"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0" name="Rectangle 69"/>
                <p:cNvSpPr/>
                <p:nvPr/>
              </p:nvSpPr>
              <p:spPr>
                <a:xfrm>
                  <a:off x="3581400" y="4114800"/>
                  <a:ext cx="543447"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16</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57" name="Group 256"/>
              <p:cNvGrpSpPr/>
              <p:nvPr/>
            </p:nvGrpSpPr>
            <p:grpSpPr>
              <a:xfrm>
                <a:off x="2990850" y="5562600"/>
                <a:ext cx="990600" cy="228600"/>
                <a:chOff x="2990850" y="5562600"/>
                <a:chExt cx="990600" cy="228600"/>
              </a:xfrm>
            </p:grpSpPr>
            <p:sp>
              <p:nvSpPr>
                <p:cNvPr id="220" name="Rectangle 219"/>
                <p:cNvSpPr/>
                <p:nvPr/>
              </p:nvSpPr>
              <p:spPr>
                <a:xfrm>
                  <a:off x="29908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1" name="Rectangle 220"/>
                <p:cNvSpPr/>
                <p:nvPr/>
              </p:nvSpPr>
              <p:spPr>
                <a:xfrm>
                  <a:off x="33210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2" name="Rectangle 221"/>
                <p:cNvSpPr/>
                <p:nvPr/>
              </p:nvSpPr>
              <p:spPr>
                <a:xfrm>
                  <a:off x="3651250" y="55626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1" name="Group 260"/>
            <p:cNvGrpSpPr/>
            <p:nvPr/>
          </p:nvGrpSpPr>
          <p:grpSpPr>
            <a:xfrm>
              <a:off x="4314825" y="5257800"/>
              <a:ext cx="1524000" cy="609600"/>
              <a:chOff x="4324350" y="5181600"/>
              <a:chExt cx="1524000" cy="609600"/>
            </a:xfrm>
          </p:grpSpPr>
          <p:grpSp>
            <p:nvGrpSpPr>
              <p:cNvPr id="80" name="Group 79"/>
              <p:cNvGrpSpPr/>
              <p:nvPr/>
            </p:nvGrpSpPr>
            <p:grpSpPr>
              <a:xfrm>
                <a:off x="4324350" y="5181600"/>
                <a:ext cx="1524000" cy="381000"/>
                <a:chOff x="5486400" y="4114800"/>
                <a:chExt cx="1610248" cy="381000"/>
              </a:xfrm>
            </p:grpSpPr>
            <p:sp>
              <p:nvSpPr>
                <p:cNvPr id="71" name="Rectangle 70"/>
                <p:cNvSpPr/>
                <p:nvPr/>
              </p:nvSpPr>
              <p:spPr>
                <a:xfrm>
                  <a:off x="54864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2" name="Rectangle 71"/>
                <p:cNvSpPr/>
                <p:nvPr/>
              </p:nvSpPr>
              <p:spPr>
                <a:xfrm>
                  <a:off x="60198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23</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3" name="Rectangle 72"/>
                <p:cNvSpPr/>
                <p:nvPr/>
              </p:nvSpPr>
              <p:spPr>
                <a:xfrm>
                  <a:off x="65532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0" name="Group 229"/>
              <p:cNvGrpSpPr/>
              <p:nvPr/>
            </p:nvGrpSpPr>
            <p:grpSpPr>
              <a:xfrm>
                <a:off x="4324350" y="5562600"/>
                <a:ext cx="1524000" cy="228600"/>
                <a:chOff x="4343400" y="5105400"/>
                <a:chExt cx="1320800" cy="228600"/>
              </a:xfrm>
            </p:grpSpPr>
            <p:sp>
              <p:nvSpPr>
                <p:cNvPr id="226" name="Rectangle 225"/>
                <p:cNvSpPr/>
                <p:nvPr/>
              </p:nvSpPr>
              <p:spPr>
                <a:xfrm>
                  <a:off x="43434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7" name="Rectangle 226"/>
                <p:cNvSpPr/>
                <p:nvPr/>
              </p:nvSpPr>
              <p:spPr>
                <a:xfrm>
                  <a:off x="4673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8" name="Rectangle 227"/>
                <p:cNvSpPr/>
                <p:nvPr/>
              </p:nvSpPr>
              <p:spPr>
                <a:xfrm>
                  <a:off x="5003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9" name="Rectangle 228"/>
                <p:cNvSpPr/>
                <p:nvPr/>
              </p:nvSpPr>
              <p:spPr>
                <a:xfrm>
                  <a:off x="5334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2" name="Group 261"/>
            <p:cNvGrpSpPr/>
            <p:nvPr/>
          </p:nvGrpSpPr>
          <p:grpSpPr>
            <a:xfrm>
              <a:off x="6067425" y="5257800"/>
              <a:ext cx="1524000" cy="609600"/>
              <a:chOff x="6076950" y="5181600"/>
              <a:chExt cx="1524000" cy="609600"/>
            </a:xfrm>
          </p:grpSpPr>
          <p:grpSp>
            <p:nvGrpSpPr>
              <p:cNvPr id="83" name="Group 82"/>
              <p:cNvGrpSpPr/>
              <p:nvPr/>
            </p:nvGrpSpPr>
            <p:grpSpPr>
              <a:xfrm>
                <a:off x="6076950" y="5181600"/>
                <a:ext cx="1524000" cy="381000"/>
                <a:chOff x="5486400" y="4114800"/>
                <a:chExt cx="1610248" cy="381000"/>
              </a:xfrm>
            </p:grpSpPr>
            <p:sp>
              <p:nvSpPr>
                <p:cNvPr id="84" name="Rectangle 83"/>
                <p:cNvSpPr/>
                <p:nvPr/>
              </p:nvSpPr>
              <p:spPr>
                <a:xfrm>
                  <a:off x="54864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27</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5" name="Rectangle 84"/>
                <p:cNvSpPr/>
                <p:nvPr/>
              </p:nvSpPr>
              <p:spPr>
                <a:xfrm>
                  <a:off x="60198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29</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6" name="Rectangle 85"/>
                <p:cNvSpPr/>
                <p:nvPr/>
              </p:nvSpPr>
              <p:spPr>
                <a:xfrm>
                  <a:off x="6553200" y="4114800"/>
                  <a:ext cx="543448"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30</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1" name="Group 230"/>
              <p:cNvGrpSpPr/>
              <p:nvPr/>
            </p:nvGrpSpPr>
            <p:grpSpPr>
              <a:xfrm>
                <a:off x="6076950" y="5562600"/>
                <a:ext cx="1524000" cy="228600"/>
                <a:chOff x="4343400" y="5105400"/>
                <a:chExt cx="1320800" cy="228600"/>
              </a:xfrm>
            </p:grpSpPr>
            <p:sp>
              <p:nvSpPr>
                <p:cNvPr id="232" name="Rectangle 231"/>
                <p:cNvSpPr/>
                <p:nvPr/>
              </p:nvSpPr>
              <p:spPr>
                <a:xfrm>
                  <a:off x="43434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3" name="Rectangle 232"/>
                <p:cNvSpPr/>
                <p:nvPr/>
              </p:nvSpPr>
              <p:spPr>
                <a:xfrm>
                  <a:off x="4673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4" name="Rectangle 233"/>
                <p:cNvSpPr/>
                <p:nvPr/>
              </p:nvSpPr>
              <p:spPr>
                <a:xfrm>
                  <a:off x="5003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5" name="Rectangle 234"/>
                <p:cNvSpPr/>
                <p:nvPr/>
              </p:nvSpPr>
              <p:spPr>
                <a:xfrm>
                  <a:off x="5334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nvGrpSpPr>
            <p:cNvPr id="263" name="Group 262"/>
            <p:cNvGrpSpPr/>
            <p:nvPr/>
          </p:nvGrpSpPr>
          <p:grpSpPr>
            <a:xfrm>
              <a:off x="7820025" y="5257800"/>
              <a:ext cx="1066800" cy="609600"/>
              <a:chOff x="7829550" y="5181600"/>
              <a:chExt cx="1066800" cy="609600"/>
            </a:xfrm>
          </p:grpSpPr>
          <p:grpSp>
            <p:nvGrpSpPr>
              <p:cNvPr id="87" name="Group 86"/>
              <p:cNvGrpSpPr/>
              <p:nvPr/>
            </p:nvGrpSpPr>
            <p:grpSpPr>
              <a:xfrm>
                <a:off x="7829550" y="5181600"/>
                <a:ext cx="1066800" cy="381000"/>
                <a:chOff x="6085952" y="2743200"/>
                <a:chExt cx="1066800" cy="381000"/>
              </a:xfrm>
            </p:grpSpPr>
            <p:sp>
              <p:nvSpPr>
                <p:cNvPr id="88" name="Rectangle 87"/>
                <p:cNvSpPr/>
                <p:nvPr/>
              </p:nvSpPr>
              <p:spPr>
                <a:xfrm>
                  <a:off x="60859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32</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9" name="Rectangle 88"/>
                <p:cNvSpPr/>
                <p:nvPr/>
              </p:nvSpPr>
              <p:spPr>
                <a:xfrm>
                  <a:off x="6619352" y="2743200"/>
                  <a:ext cx="533400" cy="3810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35</a:t>
                  </a: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239" name="Group 238"/>
              <p:cNvGrpSpPr/>
              <p:nvPr/>
            </p:nvGrpSpPr>
            <p:grpSpPr>
              <a:xfrm>
                <a:off x="7829550" y="5562600"/>
                <a:ext cx="1066800" cy="228600"/>
                <a:chOff x="7848600" y="5105400"/>
                <a:chExt cx="990600" cy="228600"/>
              </a:xfrm>
            </p:grpSpPr>
            <p:sp>
              <p:nvSpPr>
                <p:cNvPr id="236" name="Rectangle 235"/>
                <p:cNvSpPr/>
                <p:nvPr/>
              </p:nvSpPr>
              <p:spPr>
                <a:xfrm>
                  <a:off x="78486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7" name="Rectangle 236"/>
                <p:cNvSpPr/>
                <p:nvPr/>
              </p:nvSpPr>
              <p:spPr>
                <a:xfrm>
                  <a:off x="81788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8" name="Rectangle 237"/>
                <p:cNvSpPr/>
                <p:nvPr/>
              </p:nvSpPr>
              <p:spPr>
                <a:xfrm>
                  <a:off x="8509000" y="5105400"/>
                  <a:ext cx="330200" cy="228600"/>
                </a:xfrm>
                <a:prstGeom prst="rect">
                  <a:avLst/>
                </a:prstGeom>
                <a:solidFill>
                  <a:schemeClr val="accent5">
                    <a:lumMod val="60000"/>
                    <a:lumOff val="40000"/>
                    <a:alpha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grpSp>
      </p:grpSp>
    </p:spTree>
    <p:extLst>
      <p:ext uri="{BB962C8B-B14F-4D97-AF65-F5344CB8AC3E}">
        <p14:creationId xmlns:p14="http://schemas.microsoft.com/office/powerpoint/2010/main" val="417425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p:txBody>
          <a:bodyPr>
            <a:normAutofit/>
          </a:bodyPr>
          <a:lstStyle/>
          <a:p>
            <a:r>
              <a:rPr lang="en-US" dirty="0" smtClean="0"/>
              <a:t>B-Trees hold a </a:t>
            </a:r>
            <a:r>
              <a:rPr lang="en-US" dirty="0" smtClean="0">
                <a:solidFill>
                  <a:schemeClr val="tx2">
                    <a:lumMod val="75000"/>
                  </a:schemeClr>
                </a:solidFill>
              </a:rPr>
              <a:t>range </a:t>
            </a:r>
            <a:r>
              <a:rPr lang="en-US" dirty="0">
                <a:solidFill>
                  <a:schemeClr val="tx2">
                    <a:lumMod val="75000"/>
                  </a:schemeClr>
                </a:solidFill>
              </a:rPr>
              <a:t>of child </a:t>
            </a:r>
            <a:r>
              <a:rPr lang="en-US" dirty="0" smtClean="0">
                <a:solidFill>
                  <a:schemeClr val="tx2">
                    <a:lumMod val="75000"/>
                  </a:schemeClr>
                </a:solidFill>
              </a:rPr>
              <a:t>nodes</a:t>
            </a:r>
            <a:r>
              <a:rPr lang="en-US" dirty="0" smtClean="0"/>
              <a:t>, not single one</a:t>
            </a:r>
          </a:p>
          <a:p>
            <a:pPr lvl="1"/>
            <a:r>
              <a:rPr lang="en-US" dirty="0" smtClean="0"/>
              <a:t>B-trees </a:t>
            </a:r>
            <a:r>
              <a:rPr lang="en-US" dirty="0"/>
              <a:t>do not need re-balancing </a:t>
            </a:r>
            <a:r>
              <a:rPr lang="en-US" dirty="0" smtClean="0"/>
              <a:t>so frequently</a:t>
            </a:r>
          </a:p>
          <a:p>
            <a:pPr lvl="2"/>
            <a:r>
              <a:rPr lang="en-US" dirty="0" smtClean="0"/>
              <a:t>Unlike other </a:t>
            </a:r>
            <a:r>
              <a:rPr lang="en-US" dirty="0"/>
              <a:t>self-balancing search </a:t>
            </a:r>
            <a:r>
              <a:rPr lang="en-US" dirty="0" smtClean="0"/>
              <a:t>trees (like AVL, AA and Red-Black)</a:t>
            </a:r>
          </a:p>
          <a:p>
            <a:pPr lvl="1"/>
            <a:r>
              <a:rPr lang="en-US" dirty="0" smtClean="0"/>
              <a:t>B-trees may </a:t>
            </a:r>
            <a:r>
              <a:rPr lang="en-US" dirty="0"/>
              <a:t>waste some </a:t>
            </a:r>
            <a:r>
              <a:rPr lang="en-US" dirty="0" smtClean="0"/>
              <a:t>space (memory)</a:t>
            </a:r>
          </a:p>
          <a:p>
            <a:pPr lvl="2"/>
            <a:r>
              <a:rPr lang="en-US" dirty="0" smtClean="0"/>
              <a:t>Since </a:t>
            </a:r>
            <a:r>
              <a:rPr lang="en-US" dirty="0"/>
              <a:t>nodes are not entirely </a:t>
            </a:r>
            <a:r>
              <a:rPr lang="en-US" dirty="0" smtClean="0"/>
              <a:t>full</a:t>
            </a:r>
          </a:p>
          <a:p>
            <a:r>
              <a:rPr lang="en-US" dirty="0" smtClean="0"/>
              <a:t>B-Trees are good for </a:t>
            </a:r>
            <a:r>
              <a:rPr lang="en-US" dirty="0" smtClean="0">
                <a:solidFill>
                  <a:schemeClr val="tx2">
                    <a:lumMod val="75000"/>
                  </a:schemeClr>
                </a:solidFill>
              </a:rPr>
              <a:t>database indexes</a:t>
            </a:r>
          </a:p>
          <a:p>
            <a:pPr lvl="1"/>
            <a:r>
              <a:rPr lang="en-US" dirty="0" smtClean="0"/>
              <a:t>Because a single node is stored in a single cluster of the hard drive</a:t>
            </a:r>
          </a:p>
          <a:p>
            <a:pPr lvl="1"/>
            <a:r>
              <a:rPr lang="en-US" dirty="0" smtClean="0"/>
              <a:t>Minimize the number of disk operations (which are very slow)</a:t>
            </a:r>
            <a:endParaRPr lang="en-US" dirty="0"/>
          </a:p>
        </p:txBody>
      </p:sp>
      <p:sp>
        <p:nvSpPr>
          <p:cNvPr id="4" name="Title 3"/>
          <p:cNvSpPr>
            <a:spLocks noGrp="1"/>
          </p:cNvSpPr>
          <p:nvPr>
            <p:ph type="title"/>
          </p:nvPr>
        </p:nvSpPr>
        <p:spPr/>
        <p:txBody>
          <a:bodyPr/>
          <a:lstStyle/>
          <a:p>
            <a:r>
              <a:rPr lang="en-US" dirty="0" smtClean="0"/>
              <a:t>B-Trees vs. Other Balanced Search Trees</a:t>
            </a:r>
            <a:endParaRPr lang="en-US" dirty="0"/>
          </a:p>
        </p:txBody>
      </p:sp>
    </p:spTree>
    <p:extLst>
      <p:ext uri="{BB962C8B-B14F-4D97-AF65-F5344CB8AC3E}">
        <p14:creationId xmlns:p14="http://schemas.microsoft.com/office/powerpoint/2010/main" val="48764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09006"/>
            <a:ext cx="10363200" cy="820600"/>
          </a:xfrm>
        </p:spPr>
        <p:txBody>
          <a:bodyPr/>
          <a:lstStyle/>
          <a:p>
            <a:r>
              <a:rPr lang="en-US" dirty="0" smtClean="0"/>
              <a:t>Implementation </a:t>
            </a:r>
            <a:r>
              <a:rPr lang="en-US" smtClean="0"/>
              <a:t>of B-Tree</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pic>
        <p:nvPicPr>
          <p:cNvPr id="3" name="Picture 2"/>
          <p:cNvPicPr>
            <a:picLocks noChangeAspect="1"/>
          </p:cNvPicPr>
          <p:nvPr/>
        </p:nvPicPr>
        <p:blipFill>
          <a:blip r:embed="rId2"/>
          <a:stretch>
            <a:fillRect/>
          </a:stretch>
        </p:blipFill>
        <p:spPr>
          <a:xfrm>
            <a:off x="1770575" y="1145998"/>
            <a:ext cx="8647676" cy="3419522"/>
          </a:xfrm>
          <a:prstGeom prst="rect">
            <a:avLst/>
          </a:prstGeom>
        </p:spPr>
      </p:pic>
    </p:spTree>
    <p:extLst>
      <p:ext uri="{BB962C8B-B14F-4D97-AF65-F5344CB8AC3E}">
        <p14:creationId xmlns:p14="http://schemas.microsoft.com/office/powerpoint/2010/main" val="211132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p:txBody>
          <a:bodyPr/>
          <a:lstStyle/>
          <a:p>
            <a:r>
              <a:rPr lang="en-US" dirty="0" smtClean="0"/>
              <a:t>B+ Tree</a:t>
            </a:r>
            <a:endParaRPr lang="en-GB" dirty="0"/>
          </a:p>
        </p:txBody>
      </p:sp>
      <p:sp>
        <p:nvSpPr>
          <p:cNvPr id="3" name="Content Placeholder 2"/>
          <p:cNvSpPr>
            <a:spLocks noGrp="1"/>
          </p:cNvSpPr>
          <p:nvPr>
            <p:ph idx="1"/>
          </p:nvPr>
        </p:nvSpPr>
        <p:spPr/>
        <p:txBody>
          <a:bodyPr>
            <a:normAutofit lnSpcReduction="10000"/>
          </a:bodyPr>
          <a:lstStyle/>
          <a:p>
            <a:r>
              <a:rPr lang="en-GB" dirty="0" smtClean="0">
                <a:solidFill>
                  <a:schemeClr val="tx2">
                    <a:lumMod val="75000"/>
                  </a:schemeClr>
                </a:solidFill>
                <a:hlinkClick r:id="rId2"/>
              </a:rPr>
              <a:t>B+ tree </a:t>
            </a:r>
            <a:r>
              <a:rPr lang="en-GB" dirty="0" smtClean="0"/>
              <a:t>is a special kind of B-tree</a:t>
            </a:r>
            <a:endParaRPr lang="en-GB" dirty="0" smtClean="0">
              <a:solidFill>
                <a:schemeClr val="tx2">
                  <a:lumMod val="75000"/>
                </a:schemeClr>
              </a:solidFill>
            </a:endParaRPr>
          </a:p>
          <a:p>
            <a:pPr lvl="1"/>
            <a:r>
              <a:rPr lang="en-GB" dirty="0" smtClean="0"/>
              <a:t>Internal nodes hold keys + children + links</a:t>
            </a:r>
          </a:p>
          <a:p>
            <a:pPr lvl="1"/>
            <a:r>
              <a:rPr lang="en-GB" dirty="0" smtClean="0"/>
              <a:t>Leaf nodes hold keys only + links</a:t>
            </a:r>
          </a:p>
          <a:p>
            <a:pPr lvl="1"/>
            <a:r>
              <a:rPr lang="en-GB" dirty="0" smtClean="0"/>
              <a:t>Nodes at each level are linked in a doubly-linked list</a:t>
            </a:r>
          </a:p>
          <a:p>
            <a:r>
              <a:rPr lang="en-GB" dirty="0" smtClean="0"/>
              <a:t>B+ tree is used for storing data for efficient retrieval in </a:t>
            </a:r>
            <a:r>
              <a:rPr lang="en-US" dirty="0">
                <a:hlinkClick r:id="rId3" tooltip="Block (data storage)"/>
              </a:rPr>
              <a:t>block-oriented</a:t>
            </a:r>
            <a:r>
              <a:rPr lang="en-US" dirty="0"/>
              <a:t> storage </a:t>
            </a:r>
            <a:r>
              <a:rPr lang="en-US" dirty="0" smtClean="0"/>
              <a:t>context, e.g. in </a:t>
            </a:r>
            <a:r>
              <a:rPr lang="en-GB" dirty="0" smtClean="0"/>
              <a:t>file systems and databases</a:t>
            </a:r>
          </a:p>
          <a:p>
            <a:r>
              <a:rPr lang="en-GB" dirty="0" smtClean="0"/>
              <a:t>B+ tree has a lot of pointers to child nodes in a node</a:t>
            </a:r>
          </a:p>
          <a:p>
            <a:pPr lvl="1"/>
            <a:r>
              <a:rPr lang="en-GB" dirty="0" smtClean="0"/>
              <a:t>Reduces the number of I/O operations to find an element</a:t>
            </a:r>
          </a:p>
          <a:p>
            <a:r>
              <a:rPr lang="en-GB" dirty="0" smtClean="0"/>
              <a:t>Many file systems and RDBMS use B+ trees for efficiency</a:t>
            </a:r>
          </a:p>
        </p:txBody>
      </p:sp>
      <p:pic>
        <p:nvPicPr>
          <p:cNvPr id="6" name="Picture 5">
            <a:hlinkClick r:id="rId2"/>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052" y="1288709"/>
            <a:ext cx="3414600" cy="1570716"/>
          </a:xfrm>
          <a:prstGeom prst="roundRect">
            <a:avLst>
              <a:gd name="adj" fmla="val 3055"/>
            </a:avLst>
          </a:prstGeom>
        </p:spPr>
      </p:pic>
    </p:spTree>
    <p:extLst>
      <p:ext uri="{BB962C8B-B14F-4D97-AF65-F5344CB8AC3E}">
        <p14:creationId xmlns:p14="http://schemas.microsoft.com/office/powerpoint/2010/main" val="227000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p:txBody>
          <a:bodyPr/>
          <a:lstStyle/>
          <a:p>
            <a:r>
              <a:rPr lang="en-US" dirty="0" smtClean="0"/>
              <a:t>B+ Tree – Example</a:t>
            </a:r>
            <a:endParaRPr lang="en-US" dirty="0"/>
          </a:p>
        </p:txBody>
      </p:sp>
      <p:pic>
        <p:nvPicPr>
          <p:cNvPr id="2050" name="Picture 2" descr="http://jcole.us/blog/files/innodb/20130109/72dpi/B_Tree_Structure.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2" y="1076309"/>
            <a:ext cx="7543800" cy="5480539"/>
          </a:xfrm>
          <a:prstGeom prst="roundRect">
            <a:avLst>
              <a:gd name="adj" fmla="val 73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7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925704"/>
            <a:ext cx="10363200" cy="820600"/>
          </a:xfrm>
        </p:spPr>
        <p:txBody>
          <a:bodyPr/>
          <a:lstStyle/>
          <a:p>
            <a:r>
              <a:rPr lang="en-GB" dirty="0" smtClean="0"/>
              <a:t>Priority Queue and Heaps</a:t>
            </a:r>
            <a:endParaRPr lang="en-GB" dirty="0"/>
          </a:p>
        </p:txBody>
      </p:sp>
      <p:sp>
        <p:nvSpPr>
          <p:cNvPr id="3" name="Text Placeholder 2"/>
          <p:cNvSpPr>
            <a:spLocks noGrp="1"/>
          </p:cNvSpPr>
          <p:nvPr>
            <p:ph type="body" idx="1"/>
          </p:nvPr>
        </p:nvSpPr>
        <p:spPr/>
        <p:txBody>
          <a:bodyPr/>
          <a:lstStyle/>
          <a:p>
            <a:r>
              <a:rPr lang="en-GB" dirty="0" smtClean="0"/>
              <a:t>Heap, Binary Heap</a:t>
            </a:r>
            <a:endParaRPr lang="en-GB" dirty="0"/>
          </a:p>
        </p:txBody>
      </p:sp>
      <p:pic>
        <p:nvPicPr>
          <p:cNvPr id="8" name="Picture 7"/>
          <p:cNvPicPr>
            <a:picLocks noChangeAspect="1"/>
          </p:cNvPicPr>
          <p:nvPr/>
        </p:nvPicPr>
        <p:blipFill>
          <a:blip r:embed="rId2"/>
          <a:stretch>
            <a:fillRect/>
          </a:stretch>
        </p:blipFill>
        <p:spPr>
          <a:xfrm>
            <a:off x="3756394" y="1066800"/>
            <a:ext cx="4676037" cy="3542083"/>
          </a:xfrm>
          <a:prstGeom prst="roundRect">
            <a:avLst>
              <a:gd name="adj" fmla="val 1640"/>
            </a:avLst>
          </a:prstGeom>
        </p:spPr>
      </p:pic>
    </p:spTree>
    <p:extLst>
      <p:ext uri="{BB962C8B-B14F-4D97-AF65-F5344CB8AC3E}">
        <p14:creationId xmlns:p14="http://schemas.microsoft.com/office/powerpoint/2010/main" val="378887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Priority queue </a:t>
            </a:r>
            <a:r>
              <a:rPr lang="en-US" dirty="0" smtClean="0"/>
              <a:t>in an abstract data type (ADT) that supports:</a:t>
            </a:r>
          </a:p>
          <a:p>
            <a:pPr lvl="1"/>
            <a:r>
              <a:rPr lang="en-US" b="1" dirty="0" smtClean="0">
                <a:solidFill>
                  <a:schemeClr val="tx2">
                    <a:lumMod val="75000"/>
                  </a:schemeClr>
                </a:solidFill>
                <a:latin typeface="Consolas" panose="020B0609020204030204" pitchFamily="49" charset="0"/>
                <a:cs typeface="Consolas" panose="020B0609020204030204" pitchFamily="49" charset="0"/>
              </a:rPr>
              <a:t>Insert-with-Priority(element,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priority)</a:t>
            </a:r>
            <a:endParaRPr lang="en-US" dirty="0" smtClean="0"/>
          </a:p>
          <a:p>
            <a:pPr lvl="1"/>
            <a:r>
              <a:rPr lang="en-US" b="1" dirty="0" smtClean="0">
                <a:solidFill>
                  <a:schemeClr val="tx2">
                    <a:lumMod val="75000"/>
                  </a:schemeClr>
                </a:solidFill>
                <a:latin typeface="Consolas" panose="020B0609020204030204" pitchFamily="49" charset="0"/>
                <a:cs typeface="Consolas" panose="020B0609020204030204" pitchFamily="49" charset="0"/>
              </a:rPr>
              <a:t>Pull-Highest-Priority-Element()</a:t>
            </a:r>
            <a:r>
              <a:rPr lang="en-US" dirty="0">
                <a:sym typeface="Wingdings" panose="05000000000000000000" pitchFamily="2" charset="2"/>
              </a:rPr>
              <a:t> </a:t>
            </a:r>
            <a:r>
              <a:rPr lang="en-US" dirty="0" smtClean="0">
                <a:sym typeface="Wingdings" panose="05000000000000000000" pitchFamily="2" charset="2"/>
              </a:rPr>
              <a:t>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element</a:t>
            </a:r>
          </a:p>
          <a:p>
            <a:pPr lvl="1"/>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Peek-Highest-Priority-Element()</a:t>
            </a:r>
            <a:r>
              <a:rPr lang="en-US" dirty="0">
                <a:sym typeface="Wingdings" panose="05000000000000000000" pitchFamily="2" charset="2"/>
              </a:rPr>
              <a:t> </a:t>
            </a:r>
            <a:r>
              <a:rPr lang="en-US" dirty="0" smtClean="0">
                <a:sym typeface="Wingdings" panose="05000000000000000000" pitchFamily="2" charset="2"/>
              </a:rPr>
              <a:t>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element</a:t>
            </a:r>
          </a:p>
          <a:p>
            <a:r>
              <a:rPr lang="en-US" dirty="0" smtClean="0">
                <a:sym typeface="Wingdings" panose="05000000000000000000" pitchFamily="2" charset="2"/>
              </a:rPr>
              <a:t>In C# and Java usually the priority is passed as comparator</a:t>
            </a:r>
          </a:p>
          <a:p>
            <a:pPr lvl="1"/>
            <a:r>
              <a:rPr lang="en-US" dirty="0" smtClean="0">
                <a:sym typeface="Wingdings" panose="05000000000000000000" pitchFamily="2" charset="2"/>
              </a:rPr>
              <a:t>E.g.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IComparable&lt;T&gt;</a:t>
            </a:r>
            <a:r>
              <a:rPr lang="en-US" dirty="0" smtClean="0">
                <a:sym typeface="Wingdings" panose="05000000000000000000" pitchFamily="2" charset="2"/>
              </a:rPr>
              <a:t> in C# and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Comparable&lt;T&gt;</a:t>
            </a:r>
            <a:r>
              <a:rPr lang="en-US" dirty="0" smtClean="0">
                <a:sym typeface="Wingdings" panose="05000000000000000000" pitchFamily="2" charset="2"/>
              </a:rPr>
              <a:t> in Java</a:t>
            </a:r>
          </a:p>
          <a:p>
            <a:r>
              <a:rPr lang="en-US" dirty="0">
                <a:sym typeface="Wingdings" panose="05000000000000000000" pitchFamily="2" charset="2"/>
              </a:rPr>
              <a:t>Priority queue can be efficiently implemented as </a:t>
            </a:r>
            <a:r>
              <a:rPr lang="en-US" b="1" dirty="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heap</a:t>
            </a:r>
          </a:p>
          <a:p>
            <a:pPr lvl="1"/>
            <a:r>
              <a:rPr lang="en-US" dirty="0">
                <a:sym typeface="Wingdings" panose="05000000000000000000" pitchFamily="2" charset="2"/>
              </a:rPr>
              <a:t>Any balanced search tree could work as well (e.g. AVL</a:t>
            </a:r>
            <a:r>
              <a:rPr lang="en-US" dirty="0" smtClean="0">
                <a:sym typeface="Wingdings" panose="05000000000000000000" pitchFamily="2" charset="2"/>
              </a:rPr>
              <a:t>)</a:t>
            </a:r>
            <a:endParaRPr lang="en-US" dirty="0"/>
          </a:p>
        </p:txBody>
      </p:sp>
      <p:sp>
        <p:nvSpPr>
          <p:cNvPr id="4" name="Title 3"/>
          <p:cNvSpPr>
            <a:spLocks noGrp="1"/>
          </p:cNvSpPr>
          <p:nvPr>
            <p:ph type="title"/>
          </p:nvPr>
        </p:nvSpPr>
        <p:spPr/>
        <p:txBody>
          <a:bodyPr/>
          <a:lstStyle/>
          <a:p>
            <a:r>
              <a:rPr lang="en-US" dirty="0" smtClean="0"/>
              <a:t>Priority Queue</a:t>
            </a:r>
            <a:endParaRPr lang="en-US" dirty="0"/>
          </a:p>
        </p:txBody>
      </p:sp>
    </p:spTree>
    <p:extLst>
      <p:ext uri="{BB962C8B-B14F-4D97-AF65-F5344CB8AC3E}">
        <p14:creationId xmlns:p14="http://schemas.microsoft.com/office/powerpoint/2010/main" val="31516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smtClean="0">
                <a:solidFill>
                  <a:schemeClr val="tx2">
                    <a:lumMod val="75000"/>
                  </a:schemeClr>
                </a:solidFill>
              </a:rPr>
              <a:t>Binary tree </a:t>
            </a:r>
            <a:r>
              <a:rPr lang="en-GB" dirty="0" smtClean="0"/>
              <a:t>is a tree data structure</a:t>
            </a:r>
          </a:p>
          <a:p>
            <a:pPr lvl="1"/>
            <a:r>
              <a:rPr lang="en-GB" dirty="0" smtClean="0"/>
              <a:t>Binary tree has a root node</a:t>
            </a:r>
          </a:p>
          <a:p>
            <a:pPr lvl="1"/>
            <a:r>
              <a:rPr lang="en-GB" dirty="0" smtClean="0"/>
              <a:t>Each node has at most two children</a:t>
            </a:r>
          </a:p>
          <a:p>
            <a:pPr lvl="2"/>
            <a:r>
              <a:rPr lang="en-GB" dirty="0" smtClean="0"/>
              <a:t>Left and right child</a:t>
            </a:r>
          </a:p>
          <a:p>
            <a:r>
              <a:rPr lang="en-GB" dirty="0" smtClean="0">
                <a:solidFill>
                  <a:schemeClr val="tx2">
                    <a:lumMod val="75000"/>
                  </a:schemeClr>
                </a:solidFill>
              </a:rPr>
              <a:t>Binary search trees </a:t>
            </a:r>
            <a:r>
              <a:rPr lang="en-GB" dirty="0" smtClean="0"/>
              <a:t>are</a:t>
            </a:r>
            <a:r>
              <a:rPr lang="bg-BG" dirty="0" smtClean="0"/>
              <a:t> </a:t>
            </a:r>
            <a:r>
              <a:rPr lang="en-GB" dirty="0" smtClean="0">
                <a:solidFill>
                  <a:schemeClr val="tx2">
                    <a:lumMod val="75000"/>
                  </a:schemeClr>
                </a:solidFill>
              </a:rPr>
              <a:t>ordered</a:t>
            </a:r>
            <a:r>
              <a:rPr lang="en-US" dirty="0"/>
              <a:t> trees</a:t>
            </a:r>
            <a:endParaRPr lang="en-GB" dirty="0" smtClean="0"/>
          </a:p>
          <a:p>
            <a:r>
              <a:rPr lang="en-US" dirty="0">
                <a:cs typeface="Times New Roman" pitchFamily="18" charset="0"/>
                <a:sym typeface="Symbol" pitchFamily="18" charset="2"/>
              </a:rPr>
              <a:t>Binary search trees can be </a:t>
            </a:r>
            <a:r>
              <a:rPr lang="en-US" dirty="0" smtClean="0">
                <a:solidFill>
                  <a:schemeClr val="tx2">
                    <a:lumMod val="75000"/>
                  </a:schemeClr>
                </a:solidFill>
                <a:cs typeface="Times New Roman" pitchFamily="18" charset="0"/>
                <a:sym typeface="Symbol" pitchFamily="18" charset="2"/>
              </a:rPr>
              <a:t>balanced</a:t>
            </a:r>
          </a:p>
          <a:p>
            <a:pPr lvl="1"/>
            <a:r>
              <a:rPr lang="en-US" dirty="0" smtClean="0"/>
              <a:t>Subtrees hold nearly equal number of nodes</a:t>
            </a:r>
          </a:p>
          <a:p>
            <a:pPr lvl="1"/>
            <a:r>
              <a:rPr lang="en-US" dirty="0" smtClean="0"/>
              <a:t>Subtrees are with nearly the same height</a:t>
            </a:r>
            <a:endParaRPr lang="en-GB" dirty="0" smtClean="0"/>
          </a:p>
        </p:txBody>
      </p:sp>
      <p:sp>
        <p:nvSpPr>
          <p:cNvPr id="4" name="Title 3"/>
          <p:cNvSpPr>
            <a:spLocks noGrp="1"/>
          </p:cNvSpPr>
          <p:nvPr>
            <p:ph type="title"/>
          </p:nvPr>
        </p:nvSpPr>
        <p:spPr/>
        <p:txBody>
          <a:bodyPr/>
          <a:lstStyle/>
          <a:p>
            <a:r>
              <a:rPr lang="en-GB" dirty="0" smtClean="0"/>
              <a:t>What is Binary Tree?</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612" y="3911471"/>
            <a:ext cx="2781300" cy="2466975"/>
          </a:xfrm>
          <a:prstGeom prst="roundRect">
            <a:avLst>
              <a:gd name="adj" fmla="val 2230"/>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612" y="1409601"/>
            <a:ext cx="2782283" cy="2019399"/>
          </a:xfrm>
          <a:prstGeom prst="roundRect">
            <a:avLst>
              <a:gd name="adj" fmla="val 2230"/>
            </a:avLst>
          </a:prstGeom>
        </p:spPr>
      </p:pic>
    </p:spTree>
    <p:extLst>
      <p:ext uri="{BB962C8B-B14F-4D97-AF65-F5344CB8AC3E}">
        <p14:creationId xmlns:p14="http://schemas.microsoft.com/office/powerpoint/2010/main" val="31978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lnSpc>
                <a:spcPct val="110000"/>
              </a:lnSpc>
            </a:pPr>
            <a:r>
              <a:rPr lang="en-GB" b="1" dirty="0" smtClean="0">
                <a:solidFill>
                  <a:schemeClr val="tx2">
                    <a:lumMod val="75000"/>
                  </a:schemeClr>
                </a:solidFill>
              </a:rPr>
              <a:t>Heap</a:t>
            </a:r>
            <a:r>
              <a:rPr lang="en-GB" dirty="0" smtClean="0"/>
              <a:t> is a special type of balanced binary tree stored in array</a:t>
            </a:r>
          </a:p>
          <a:p>
            <a:pPr>
              <a:lnSpc>
                <a:spcPct val="110000"/>
              </a:lnSpc>
            </a:pPr>
            <a:r>
              <a:rPr lang="en-GB" dirty="0" smtClean="0"/>
              <a:t>Heap holds the "</a:t>
            </a:r>
            <a:r>
              <a:rPr lang="en-US" b="1" i="1" dirty="0">
                <a:solidFill>
                  <a:schemeClr val="tx2">
                    <a:lumMod val="75000"/>
                  </a:schemeClr>
                </a:solidFill>
              </a:rPr>
              <a:t>heap </a:t>
            </a:r>
            <a:r>
              <a:rPr lang="en-US" b="1" i="1" dirty="0" smtClean="0">
                <a:solidFill>
                  <a:schemeClr val="tx2">
                    <a:lumMod val="75000"/>
                  </a:schemeClr>
                </a:solidFill>
              </a:rPr>
              <a:t>property</a:t>
            </a:r>
            <a:r>
              <a:rPr lang="en-US" dirty="0" smtClean="0"/>
              <a:t>"</a:t>
            </a:r>
            <a:r>
              <a:rPr lang="en-GB" dirty="0" smtClean="0"/>
              <a:t>: </a:t>
            </a:r>
            <a:r>
              <a:rPr lang="en-GB" dirty="0" smtClean="0">
                <a:solidFill>
                  <a:schemeClr val="tx2">
                    <a:lumMod val="75000"/>
                  </a:schemeClr>
                </a:solidFill>
              </a:rPr>
              <a:t>parent ≤ children</a:t>
            </a:r>
          </a:p>
          <a:p>
            <a:pPr lvl="1">
              <a:lnSpc>
                <a:spcPct val="110000"/>
              </a:lnSpc>
            </a:pPr>
            <a:r>
              <a:rPr lang="en-GB" dirty="0" smtClean="0"/>
              <a:t>Each child node should be greater or smaller than its parent</a:t>
            </a:r>
            <a:endParaRPr lang="en-GB" dirty="0"/>
          </a:p>
          <a:p>
            <a:pPr>
              <a:lnSpc>
                <a:spcPct val="110000"/>
              </a:lnSpc>
            </a:pPr>
            <a:r>
              <a:rPr lang="en-GB" b="1" dirty="0" smtClean="0">
                <a:solidFill>
                  <a:schemeClr val="tx2">
                    <a:lumMod val="75000"/>
                  </a:schemeClr>
                </a:solidFill>
              </a:rPr>
              <a:t>Max Heap</a:t>
            </a:r>
          </a:p>
          <a:p>
            <a:pPr lvl="1">
              <a:lnSpc>
                <a:spcPct val="110000"/>
              </a:lnSpc>
            </a:pPr>
            <a:r>
              <a:rPr lang="en-GB" dirty="0" smtClean="0"/>
              <a:t>The parent nodes are always greater</a:t>
            </a:r>
            <a:br>
              <a:rPr lang="en-GB" dirty="0" smtClean="0"/>
            </a:br>
            <a:r>
              <a:rPr lang="en-GB" dirty="0" smtClean="0"/>
              <a:t>or equal to the child nodes</a:t>
            </a:r>
          </a:p>
          <a:p>
            <a:pPr>
              <a:lnSpc>
                <a:spcPct val="110000"/>
              </a:lnSpc>
            </a:pPr>
            <a:r>
              <a:rPr lang="en-GB" b="1" dirty="0" smtClean="0">
                <a:solidFill>
                  <a:schemeClr val="tx2">
                    <a:lumMod val="75000"/>
                  </a:schemeClr>
                </a:solidFill>
              </a:rPr>
              <a:t>Min Heap</a:t>
            </a:r>
            <a:endParaRPr lang="en-GB" dirty="0" smtClean="0"/>
          </a:p>
          <a:p>
            <a:pPr lvl="1">
              <a:lnSpc>
                <a:spcPct val="110000"/>
              </a:lnSpc>
            </a:pPr>
            <a:r>
              <a:rPr lang="en-GB" dirty="0" smtClean="0"/>
              <a:t>The parent nodes are always less than</a:t>
            </a:r>
            <a:br>
              <a:rPr lang="en-GB" dirty="0" smtClean="0"/>
            </a:br>
            <a:r>
              <a:rPr lang="en-GB" dirty="0" smtClean="0"/>
              <a:t>or equal to the child nodes</a:t>
            </a:r>
          </a:p>
        </p:txBody>
      </p:sp>
      <p:sp>
        <p:nvSpPr>
          <p:cNvPr id="4" name="Title 3"/>
          <p:cNvSpPr>
            <a:spLocks noGrp="1"/>
          </p:cNvSpPr>
          <p:nvPr>
            <p:ph type="title"/>
          </p:nvPr>
        </p:nvSpPr>
        <p:spPr/>
        <p:txBody>
          <a:bodyPr/>
          <a:lstStyle/>
          <a:p>
            <a:r>
              <a:rPr lang="en-GB" dirty="0" smtClean="0"/>
              <a:t>What is Heap?</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030" y="3810000"/>
            <a:ext cx="4045226" cy="2514600"/>
          </a:xfrm>
          <a:prstGeom prst="roundRect">
            <a:avLst>
              <a:gd name="adj" fmla="val 2174"/>
            </a:avLst>
          </a:prstGeom>
        </p:spPr>
      </p:pic>
    </p:spTree>
    <p:extLst>
      <p:ext uri="{BB962C8B-B14F-4D97-AF65-F5344CB8AC3E}">
        <p14:creationId xmlns:p14="http://schemas.microsoft.com/office/powerpoint/2010/main" val="108179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p:txBody>
          <a:bodyPr>
            <a:normAutofit/>
          </a:bodyPr>
          <a:lstStyle/>
          <a:p>
            <a:r>
              <a:rPr lang="en-GB" b="1" dirty="0" smtClean="0">
                <a:solidFill>
                  <a:schemeClr val="tx2">
                    <a:lumMod val="75000"/>
                  </a:schemeClr>
                </a:solidFill>
              </a:rPr>
              <a:t>Binary </a:t>
            </a:r>
            <a:r>
              <a:rPr lang="en-GB" b="1" dirty="0">
                <a:solidFill>
                  <a:schemeClr val="tx2">
                    <a:lumMod val="75000"/>
                  </a:schemeClr>
                </a:solidFill>
              </a:rPr>
              <a:t>heap </a:t>
            </a:r>
            <a:r>
              <a:rPr lang="en-GB" dirty="0"/>
              <a:t>is a heap data structure </a:t>
            </a:r>
            <a:r>
              <a:rPr lang="en-GB" dirty="0" smtClean="0"/>
              <a:t>representing a </a:t>
            </a:r>
            <a:r>
              <a:rPr lang="en-GB" dirty="0"/>
              <a:t>binary </a:t>
            </a:r>
            <a:r>
              <a:rPr lang="en-GB" dirty="0" smtClean="0"/>
              <a:t>tree</a:t>
            </a:r>
            <a:endParaRPr lang="bg-BG" dirty="0" smtClean="0"/>
          </a:p>
          <a:p>
            <a:pPr lvl="1"/>
            <a:r>
              <a:rPr lang="en-US" dirty="0" smtClean="0"/>
              <a:t>Efficiently stored in a single </a:t>
            </a:r>
            <a:r>
              <a:rPr lang="en-US" dirty="0" smtClean="0">
                <a:solidFill>
                  <a:schemeClr val="tx2">
                    <a:lumMod val="75000"/>
                  </a:schemeClr>
                </a:solidFill>
              </a:rPr>
              <a:t>array</a:t>
            </a:r>
            <a:r>
              <a:rPr lang="en-US" dirty="0" smtClean="0"/>
              <a:t> (no pointers at all)</a:t>
            </a:r>
            <a:endParaRPr lang="en-GB" dirty="0" smtClean="0"/>
          </a:p>
          <a:p>
            <a:r>
              <a:rPr lang="en-US" dirty="0" smtClean="0"/>
              <a:t>Binary heap have two constraints:</a:t>
            </a:r>
          </a:p>
          <a:p>
            <a:pPr lvl="1"/>
            <a:r>
              <a:rPr lang="en-US" b="1" i="1" dirty="0" smtClean="0">
                <a:solidFill>
                  <a:schemeClr val="tx2">
                    <a:lumMod val="75000"/>
                  </a:schemeClr>
                </a:solidFill>
              </a:rPr>
              <a:t>Shape property</a:t>
            </a:r>
            <a:r>
              <a:rPr lang="en-US" dirty="0" smtClean="0"/>
              <a:t>: </a:t>
            </a:r>
            <a:r>
              <a:rPr lang="bg-BG" dirty="0" smtClean="0"/>
              <a:t>а</a:t>
            </a:r>
            <a:r>
              <a:rPr lang="en-US" dirty="0" smtClean="0"/>
              <a:t> binary heap is a </a:t>
            </a:r>
            <a:r>
              <a:rPr lang="en-US" b="1" dirty="0" smtClean="0">
                <a:solidFill>
                  <a:schemeClr val="tx2">
                    <a:lumMod val="75000"/>
                  </a:schemeClr>
                </a:solidFill>
              </a:rPr>
              <a:t>complete binary tree</a:t>
            </a:r>
          </a:p>
          <a:p>
            <a:pPr lvl="1"/>
            <a:r>
              <a:rPr lang="en-US" b="1" i="1" dirty="0" smtClean="0">
                <a:solidFill>
                  <a:schemeClr val="tx2">
                    <a:lumMod val="75000"/>
                  </a:schemeClr>
                </a:solidFill>
              </a:rPr>
              <a:t>Heap property</a:t>
            </a:r>
            <a:r>
              <a:rPr lang="en-US" dirty="0" smtClean="0"/>
              <a:t>: all nodes are either </a:t>
            </a:r>
            <a:r>
              <a:rPr lang="en-US" b="1" dirty="0" smtClean="0">
                <a:solidFill>
                  <a:schemeClr val="tx2">
                    <a:lumMod val="75000"/>
                  </a:schemeClr>
                </a:solidFill>
              </a:rPr>
              <a:t>greater than or equal to </a:t>
            </a:r>
            <a:r>
              <a:rPr lang="en-US" dirty="0" smtClean="0"/>
              <a:t>or </a:t>
            </a:r>
            <a:r>
              <a:rPr lang="en-US" b="1" dirty="0" smtClean="0">
                <a:solidFill>
                  <a:schemeClr val="tx2">
                    <a:lumMod val="75000"/>
                  </a:schemeClr>
                </a:solidFill>
              </a:rPr>
              <a:t>less than or equal to </a:t>
            </a:r>
            <a:r>
              <a:rPr lang="en-US" dirty="0" smtClean="0"/>
              <a:t>each of its children</a:t>
            </a:r>
            <a:endParaRPr lang="en-US" dirty="0"/>
          </a:p>
          <a:p>
            <a:pPr>
              <a:lnSpc>
                <a:spcPct val="95000"/>
              </a:lnSpc>
            </a:pPr>
            <a:r>
              <a:rPr lang="en-US" dirty="0" smtClean="0"/>
              <a:t>Binary heap efficiently implements a priority</a:t>
            </a:r>
            <a:br>
              <a:rPr lang="en-US" dirty="0" smtClean="0"/>
            </a:br>
            <a:r>
              <a:rPr lang="en-US" dirty="0" smtClean="0"/>
              <a:t>queue by binary tree stored as array</a:t>
            </a:r>
            <a:endParaRPr lang="en-US" dirty="0"/>
          </a:p>
        </p:txBody>
      </p:sp>
      <p:sp>
        <p:nvSpPr>
          <p:cNvPr id="4" name="Title 3"/>
          <p:cNvSpPr>
            <a:spLocks noGrp="1"/>
          </p:cNvSpPr>
          <p:nvPr>
            <p:ph type="title"/>
          </p:nvPr>
        </p:nvSpPr>
        <p:spPr/>
        <p:txBody>
          <a:bodyPr/>
          <a:lstStyle/>
          <a:p>
            <a:r>
              <a:rPr lang="en-US" dirty="0" smtClean="0"/>
              <a:t>Binary Heap</a:t>
            </a:r>
            <a:endParaRPr lang="en-GB" dirty="0"/>
          </a:p>
        </p:txBody>
      </p:sp>
      <p:pic>
        <p:nvPicPr>
          <p:cNvPr id="7" name="Picture 6"/>
          <p:cNvPicPr>
            <a:picLocks noChangeAspect="1"/>
          </p:cNvPicPr>
          <p:nvPr/>
        </p:nvPicPr>
        <p:blipFill>
          <a:blip r:embed="rId2"/>
          <a:stretch>
            <a:fillRect/>
          </a:stretch>
        </p:blipFill>
        <p:spPr>
          <a:xfrm>
            <a:off x="8874779" y="4572000"/>
            <a:ext cx="2691633" cy="1759237"/>
          </a:xfrm>
          <a:prstGeom prst="roundRect">
            <a:avLst>
              <a:gd name="adj" fmla="val 1776"/>
            </a:avLst>
          </a:prstGeom>
        </p:spPr>
      </p:pic>
    </p:spTree>
    <p:extLst>
      <p:ext uri="{BB962C8B-B14F-4D97-AF65-F5344CB8AC3E}">
        <p14:creationId xmlns:p14="http://schemas.microsoft.com/office/powerpoint/2010/main" val="257212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p:txBody>
          <a:bodyPr>
            <a:noAutofit/>
          </a:bodyPr>
          <a:lstStyle/>
          <a:p>
            <a:r>
              <a:rPr lang="en-US" dirty="0" smtClean="0"/>
              <a:t>Binary heap can be efficiently stored in an array</a:t>
            </a:r>
          </a:p>
          <a:p>
            <a:pPr lvl="1"/>
            <a:r>
              <a:rPr lang="en-US" dirty="0" smtClean="0"/>
              <a:t>Nodes </a:t>
            </a:r>
            <a:r>
              <a:rPr lang="en-US" b="1" i="1" dirty="0" smtClean="0">
                <a:solidFill>
                  <a:schemeClr val="tx2">
                    <a:lumMod val="75000"/>
                  </a:schemeClr>
                </a:solidFill>
              </a:rPr>
              <a:t>2*k</a:t>
            </a:r>
            <a:r>
              <a:rPr lang="en-US" dirty="0" smtClean="0"/>
              <a:t> and </a:t>
            </a:r>
            <a:r>
              <a:rPr lang="en-US" b="1" i="1" dirty="0" smtClean="0">
                <a:solidFill>
                  <a:schemeClr val="tx2">
                    <a:lumMod val="75000"/>
                  </a:schemeClr>
                </a:solidFill>
              </a:rPr>
              <a:t>2*k+1</a:t>
            </a:r>
            <a:r>
              <a:rPr lang="en-US" dirty="0" smtClean="0"/>
              <a:t> have parent </a:t>
            </a:r>
            <a:r>
              <a:rPr lang="en-US" b="1" i="1" dirty="0" smtClean="0">
                <a:solidFill>
                  <a:schemeClr val="tx2">
                    <a:lumMod val="75000"/>
                  </a:schemeClr>
                </a:solidFill>
              </a:rPr>
              <a:t>k</a:t>
            </a:r>
            <a:endParaRPr lang="en-US" dirty="0"/>
          </a:p>
          <a:p>
            <a:endParaRPr lang="en-US" dirty="0" smtClean="0"/>
          </a:p>
          <a:p>
            <a:endParaRPr lang="en-US" dirty="0" smtClean="0"/>
          </a:p>
          <a:p>
            <a:endParaRPr lang="en-US" dirty="0"/>
          </a:p>
          <a:p>
            <a:r>
              <a:rPr lang="en-US" dirty="0" smtClean="0"/>
              <a:t>Operations:</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Insert</a:t>
            </a:r>
            <a:r>
              <a:rPr lang="en-US" dirty="0" smtClean="0"/>
              <a:t>, </a:t>
            </a:r>
            <a:r>
              <a:rPr lang="en-US" b="1" noProof="1" smtClean="0">
                <a:solidFill>
                  <a:schemeClr val="tx2">
                    <a:lumMod val="75000"/>
                  </a:schemeClr>
                </a:solidFill>
                <a:latin typeface="Consolas" panose="020B0609020204030204" pitchFamily="49" charset="0"/>
                <a:cs typeface="Consolas" panose="020B0609020204030204" pitchFamily="49" charset="0"/>
              </a:rPr>
              <a:t>Extract-Max</a:t>
            </a:r>
            <a:r>
              <a:rPr lang="en-US" dirty="0" smtClean="0"/>
              <a:t>, </a:t>
            </a:r>
            <a:r>
              <a:rPr lang="en-US" b="1" noProof="1" smtClean="0">
                <a:solidFill>
                  <a:schemeClr val="tx2">
                    <a:lumMod val="75000"/>
                  </a:schemeClr>
                </a:solidFill>
                <a:latin typeface="Consolas" panose="020B0609020204030204" pitchFamily="49" charset="0"/>
                <a:cs typeface="Consolas" panose="020B0609020204030204" pitchFamily="49" charset="0"/>
              </a:rPr>
              <a:t>Build-Max-Heap</a:t>
            </a:r>
          </a:p>
          <a:p>
            <a:pPr lvl="1"/>
            <a:r>
              <a:rPr lang="en-US" b="1" noProof="1">
                <a:solidFill>
                  <a:schemeClr val="tx2">
                    <a:lumMod val="75000"/>
                  </a:schemeClr>
                </a:solidFill>
                <a:latin typeface="Consolas" panose="020B0609020204030204" pitchFamily="49" charset="0"/>
                <a:cs typeface="Consolas" panose="020B0609020204030204" pitchFamily="49" charset="0"/>
              </a:rPr>
              <a:t>Heapify-Up</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Heapify-Down</a:t>
            </a:r>
            <a:endParaRPr lang="en-US" b="1" noProof="1">
              <a:solidFill>
                <a:schemeClr val="tx2">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Binary Heap – Array Implementation</a:t>
            </a:r>
            <a:endParaRPr lang="en-US" dirty="0"/>
          </a:p>
        </p:txBody>
      </p:sp>
      <p:pic>
        <p:nvPicPr>
          <p:cNvPr id="5" name="Picture 4"/>
          <p:cNvPicPr>
            <a:picLocks noChangeAspect="1"/>
          </p:cNvPicPr>
          <p:nvPr/>
        </p:nvPicPr>
        <p:blipFill>
          <a:blip r:embed="rId2"/>
          <a:stretch>
            <a:fillRect/>
          </a:stretch>
        </p:blipFill>
        <p:spPr>
          <a:xfrm>
            <a:off x="2586036" y="2586503"/>
            <a:ext cx="7013576" cy="1965262"/>
          </a:xfrm>
          <a:prstGeom prst="roundRect">
            <a:avLst>
              <a:gd name="adj" fmla="val 2287"/>
            </a:avLst>
          </a:prstGeom>
        </p:spPr>
      </p:pic>
    </p:spTree>
    <p:extLst>
      <p:ext uri="{BB962C8B-B14F-4D97-AF65-F5344CB8AC3E}">
        <p14:creationId xmlns:p14="http://schemas.microsoft.com/office/powerpoint/2010/main" val="342968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3" name="Content Placeholder 2"/>
          <p:cNvSpPr>
            <a:spLocks noGrp="1"/>
          </p:cNvSpPr>
          <p:nvPr>
            <p:ph idx="1"/>
          </p:nvPr>
        </p:nvSpPr>
        <p:spPr/>
        <p:txBody>
          <a:bodyPr/>
          <a:lstStyle/>
          <a:p>
            <a:pPr>
              <a:lnSpc>
                <a:spcPct val="100000"/>
              </a:lnSpc>
            </a:pPr>
            <a:r>
              <a:rPr lang="en-US" dirty="0" smtClean="0"/>
              <a:t>How to calculate the </a:t>
            </a:r>
            <a:r>
              <a:rPr lang="en-US" dirty="0" smtClean="0">
                <a:solidFill>
                  <a:schemeClr val="tx2">
                    <a:lumMod val="75000"/>
                  </a:schemeClr>
                </a:solidFill>
              </a:rPr>
              <a:t>parent</a:t>
            </a:r>
            <a:r>
              <a:rPr lang="en-US" dirty="0" smtClean="0"/>
              <a:t> and </a:t>
            </a:r>
            <a:r>
              <a:rPr lang="en-US" dirty="0" smtClean="0">
                <a:solidFill>
                  <a:schemeClr val="tx2">
                    <a:lumMod val="75000"/>
                  </a:schemeClr>
                </a:solidFill>
              </a:rPr>
              <a:t>children</a:t>
            </a:r>
            <a:r>
              <a:rPr lang="en-US" dirty="0" smtClean="0"/>
              <a:t> of given node </a:t>
            </a:r>
            <a:r>
              <a:rPr lang="en-US" b="1" noProof="1" smtClean="0">
                <a:solidFill>
                  <a:schemeClr val="tx2">
                    <a:lumMod val="75000"/>
                  </a:schemeClr>
                </a:solidFill>
                <a:latin typeface="Consolas" panose="020B0609020204030204" pitchFamily="49" charset="0"/>
                <a:cs typeface="Consolas" panose="020B0609020204030204" pitchFamily="49" charset="0"/>
              </a:rPr>
              <a:t>i</a:t>
            </a:r>
            <a:r>
              <a:rPr lang="en-US" dirty="0" smtClean="0"/>
              <a: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endParaRPr lang="en-US" dirty="0" smtClean="0"/>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parent(i) = (i - 1) / 2</a:t>
            </a:r>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leftChild(i) = 2 * i + 1</a:t>
            </a:r>
          </a:p>
          <a:p>
            <a:pPr lvl="1">
              <a:lnSpc>
                <a:spcPct val="100000"/>
              </a:lnSpc>
            </a:pPr>
            <a:r>
              <a:rPr lang="en-US" b="1" noProof="1" smtClean="0">
                <a:solidFill>
                  <a:schemeClr val="tx2">
                    <a:lumMod val="75000"/>
                  </a:schemeClr>
                </a:solidFill>
                <a:latin typeface="Consolas" panose="020B0609020204030204" pitchFamily="49" charset="0"/>
                <a:cs typeface="Consolas" panose="020B0609020204030204" pitchFamily="49" charset="0"/>
              </a:rPr>
              <a:t>rightChild(i) = 2 * i + 2</a:t>
            </a:r>
            <a:endParaRPr lang="en-US" b="1" noProof="1">
              <a:solidFill>
                <a:schemeClr val="tx2">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Binary Heap in Array: Tree Node Indexes</a:t>
            </a:r>
            <a:endParaRPr lang="en-US" dirty="0"/>
          </a:p>
        </p:txBody>
      </p:sp>
      <p:pic>
        <p:nvPicPr>
          <p:cNvPr id="5" name="Picture 4"/>
          <p:cNvPicPr>
            <a:picLocks noChangeAspect="1"/>
          </p:cNvPicPr>
          <p:nvPr/>
        </p:nvPicPr>
        <p:blipFill>
          <a:blip r:embed="rId2"/>
          <a:stretch>
            <a:fillRect/>
          </a:stretch>
        </p:blipFill>
        <p:spPr>
          <a:xfrm>
            <a:off x="2419236" y="2057400"/>
            <a:ext cx="7347176" cy="2058740"/>
          </a:xfrm>
          <a:prstGeom prst="roundRect">
            <a:avLst>
              <a:gd name="adj" fmla="val 2287"/>
            </a:avLst>
          </a:prstGeom>
        </p:spPr>
      </p:pic>
    </p:spTree>
    <p:extLst>
      <p:ext uri="{BB962C8B-B14F-4D97-AF65-F5344CB8AC3E}">
        <p14:creationId xmlns:p14="http://schemas.microsoft.com/office/powerpoint/2010/main" val="1455082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8" name="Content Placeholder 7"/>
          <p:cNvSpPr>
            <a:spLocks noGrp="1"/>
          </p:cNvSpPr>
          <p:nvPr>
            <p:ph idx="1"/>
          </p:nvPr>
        </p:nvSpPr>
        <p:spPr>
          <a:xfrm>
            <a:off x="190413" y="1066800"/>
            <a:ext cx="11804822" cy="5570355"/>
          </a:xfrm>
        </p:spPr>
        <p:txBody>
          <a:bodyPr>
            <a:normAutofit/>
          </a:bodyPr>
          <a:lstStyle/>
          <a:p>
            <a:r>
              <a:rPr lang="en-US" dirty="0" smtClean="0"/>
              <a:t>Apply the "</a:t>
            </a:r>
            <a:r>
              <a:rPr lang="en-US" b="1" i="1" dirty="0" smtClean="0">
                <a:solidFill>
                  <a:schemeClr val="tx2">
                    <a:lumMod val="75000"/>
                  </a:schemeClr>
                </a:solidFill>
              </a:rPr>
              <a:t>heap property</a:t>
            </a:r>
            <a:r>
              <a:rPr lang="en-US" dirty="0" smtClean="0"/>
              <a:t>" down from given node:</a:t>
            </a:r>
            <a:endParaRPr lang="en-US" dirty="0"/>
          </a:p>
        </p:txBody>
      </p:sp>
      <p:sp>
        <p:nvSpPr>
          <p:cNvPr id="4" name="Title 3"/>
          <p:cNvSpPr>
            <a:spLocks noGrp="1"/>
          </p:cNvSpPr>
          <p:nvPr>
            <p:ph type="title"/>
          </p:nvPr>
        </p:nvSpPr>
        <p:spPr/>
        <p:txBody>
          <a:bodyPr/>
          <a:lstStyle/>
          <a:p>
            <a:r>
              <a:rPr lang="en-US" dirty="0" smtClean="0"/>
              <a:t>Binary Heap: </a:t>
            </a:r>
            <a:r>
              <a:rPr lang="en-US" noProof="1" smtClean="0"/>
              <a:t>Heapify-Down</a:t>
            </a:r>
            <a:endParaRPr lang="en-US" noProof="1"/>
          </a:p>
        </p:txBody>
      </p:sp>
      <p:sp>
        <p:nvSpPr>
          <p:cNvPr id="5" name="Rectangle 4"/>
          <p:cNvSpPr>
            <a:spLocks noChangeArrowheads="1"/>
          </p:cNvSpPr>
          <p:nvPr/>
        </p:nvSpPr>
        <p:spPr bwMode="auto">
          <a:xfrm>
            <a:off x="685937" y="1938040"/>
            <a:ext cx="1081695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Heapify-Down(heapArr, i</a:t>
            </a:r>
            <a:r>
              <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left =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leftChild(i);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2*i + 1</a:t>
            </a:r>
            <a:endPar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right =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rightChild(i); </a:t>
            </a:r>
            <a:r>
              <a:rPr lang="en-US"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2*i + 2</a:t>
            </a:r>
            <a:endParaRPr lang="en-US"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a:t>
            </a:r>
            <a:endPar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if left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&lt; length(heapArr) &amp;&amp; heapArr[left</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 &gt;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heapArr[largest</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left;</a:t>
            </a:r>
            <a:endPar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if right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&lt; length(heapArr) &amp;&amp; heapArr[right</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 &gt;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heapArr[largest</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largest = </a:t>
            </a: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right;</a:t>
            </a:r>
            <a:endPar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if largest ≠ i</a:t>
            </a:r>
          </a:p>
          <a:p>
            <a:pPr eaLnBrk="0" hangingPunct="0">
              <a:buClr>
                <a:schemeClr val="accent5">
                  <a:lumMod val="40000"/>
                  <a:lumOff val="60000"/>
                </a:schemeClr>
              </a:buClr>
              <a:buSzPct val="70000"/>
            </a:pPr>
            <a:r>
              <a:rPr lang="en-US"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Swap(heapArr[i], heapArr[largest]);</a:t>
            </a:r>
            <a:endParaRPr lang="en-US"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Heapify-Down(largest);</a:t>
            </a:r>
            <a:endParaRPr lang="en-US" b="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0429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8" name="Content Placeholder 7"/>
          <p:cNvSpPr>
            <a:spLocks noGrp="1"/>
          </p:cNvSpPr>
          <p:nvPr>
            <p:ph idx="1"/>
          </p:nvPr>
        </p:nvSpPr>
        <p:spPr/>
        <p:txBody>
          <a:bodyPr/>
          <a:lstStyle/>
          <a:p>
            <a:pPr>
              <a:lnSpc>
                <a:spcPct val="110000"/>
              </a:lnSpc>
            </a:pPr>
            <a:r>
              <a:rPr lang="en-US" dirty="0" smtClean="0"/>
              <a:t>Apply the "</a:t>
            </a:r>
            <a:r>
              <a:rPr lang="en-US" b="1" i="1" dirty="0" smtClean="0">
                <a:solidFill>
                  <a:schemeClr val="tx2">
                    <a:lumMod val="75000"/>
                  </a:schemeClr>
                </a:solidFill>
              </a:rPr>
              <a:t>heap property</a:t>
            </a:r>
            <a:r>
              <a:rPr lang="en-US" dirty="0" smtClean="0"/>
              <a:t>" up from given node:</a:t>
            </a:r>
          </a:p>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spcBef>
                <a:spcPts val="1200"/>
              </a:spcBef>
            </a:pPr>
            <a:r>
              <a:rPr lang="en-US" dirty="0" smtClean="0"/>
              <a:t>Insert a new node:</a:t>
            </a:r>
            <a:endParaRPr lang="en-US" dirty="0"/>
          </a:p>
        </p:txBody>
      </p:sp>
      <p:sp>
        <p:nvSpPr>
          <p:cNvPr id="4" name="Title 3"/>
          <p:cNvSpPr>
            <a:spLocks noGrp="1"/>
          </p:cNvSpPr>
          <p:nvPr>
            <p:ph type="title"/>
          </p:nvPr>
        </p:nvSpPr>
        <p:spPr/>
        <p:txBody>
          <a:bodyPr/>
          <a:lstStyle/>
          <a:p>
            <a:r>
              <a:rPr lang="en-US" smtClean="0"/>
              <a:t>Binary Heap: </a:t>
            </a:r>
            <a:r>
              <a:rPr lang="en-US" noProof="1" smtClean="0"/>
              <a:t>Heapify-Up</a:t>
            </a:r>
            <a:endParaRPr lang="en-US" noProof="1"/>
          </a:p>
        </p:txBody>
      </p:sp>
      <p:sp>
        <p:nvSpPr>
          <p:cNvPr id="5" name="Rectangle 4"/>
          <p:cNvSpPr>
            <a:spLocks noChangeArrowheads="1"/>
          </p:cNvSpPr>
          <p:nvPr/>
        </p:nvSpPr>
        <p:spPr bwMode="auto">
          <a:xfrm>
            <a:off x="764318" y="1905000"/>
            <a:ext cx="10664094"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Heapify-Up(heapArr, i)</a:t>
            </a:r>
            <a:endPar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while hasParent(i)</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 &gt; 0</a:t>
            </a:r>
          </a:p>
          <a:p>
            <a:pPr eaLnBrk="0" hangingPunct="0">
              <a:buClr>
                <a:schemeClr val="accent5">
                  <a:lumMod val="40000"/>
                  <a:lumOff val="60000"/>
                </a:schemeClr>
              </a:buClr>
              <a:buSzPct val="70000"/>
            </a:pPr>
            <a:r>
              <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&amp;&amp; heapArr(i) &gt; heapArr(parent(i</a:t>
            </a:r>
            <a:r>
              <a:rPr lang="en-US" sz="2600"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600" b="1" spc="-50"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i="1" spc="-50"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 - 1) / 2</a:t>
            </a:r>
            <a:endParaRPr lang="en-US" sz="2600" b="1" i="1" spc="-50"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Swap(heapArr[i], heapArr[parent(i)]);</a:t>
            </a:r>
            <a:endParaRPr lang="en-US" sz="2600"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spc="-50"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 = parent;</a:t>
            </a:r>
            <a:endParaRPr lang="en-US" sz="2600" b="1" spc="-50"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757042" y="4911906"/>
            <a:ext cx="10671369" cy="14126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a:t>
            </a:r>
            <a:r>
              <a:rPr lang="en-US" sz="26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600"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Insert(heapArr, node)</a:t>
            </a:r>
            <a:endParaRPr lang="en-US" sz="26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buClr>
                <a:schemeClr val="accent5">
                  <a:lumMod val="40000"/>
                  <a:lumOff val="60000"/>
                </a:schemeClr>
              </a:buClr>
              <a:buSzPct val="70000"/>
            </a:pPr>
            <a:r>
              <a:rPr lang="en-US" sz="2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heapArr.Append(node);</a:t>
            </a:r>
          </a:p>
          <a:p>
            <a:pPr eaLnBrk="0" hangingPunct="0">
              <a:lnSpc>
                <a:spcPct val="110000"/>
              </a:lnSpc>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Heapify-Up(heapArr, lastElement(heapArr));</a:t>
            </a:r>
            <a:endPar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0433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7" name="Content Placeholder 6"/>
          <p:cNvSpPr>
            <a:spLocks noGrp="1"/>
          </p:cNvSpPr>
          <p:nvPr>
            <p:ph idx="1"/>
          </p:nvPr>
        </p:nvSpPr>
        <p:spPr>
          <a:xfrm>
            <a:off x="190413" y="1066800"/>
            <a:ext cx="11804822" cy="5570355"/>
          </a:xfrm>
        </p:spPr>
        <p:txBody>
          <a:bodyPr/>
          <a:lstStyle/>
          <a:p>
            <a:pPr>
              <a:lnSpc>
                <a:spcPct val="100000"/>
              </a:lnSpc>
            </a:pPr>
            <a:r>
              <a:rPr lang="en-US" dirty="0" smtClean="0"/>
              <a:t>Build a binary heap from array of elements:</a:t>
            </a:r>
          </a:p>
          <a:p>
            <a:pPr>
              <a:lnSpc>
                <a:spcPct val="100000"/>
              </a:lnSpc>
            </a:pPr>
            <a:endParaRPr lang="en-US" dirty="0" smtClean="0"/>
          </a:p>
          <a:p>
            <a:pPr>
              <a:lnSpc>
                <a:spcPct val="100000"/>
              </a:lnSpc>
            </a:pPr>
            <a:endParaRPr lang="en-US" dirty="0"/>
          </a:p>
          <a:p>
            <a:pPr>
              <a:lnSpc>
                <a:spcPct val="100000"/>
              </a:lnSpc>
              <a:spcBef>
                <a:spcPts val="1200"/>
              </a:spcBef>
            </a:pPr>
            <a:r>
              <a:rPr lang="en-US" dirty="0" smtClean="0"/>
              <a:t>Extract the max element from the heap:</a:t>
            </a:r>
            <a:endParaRPr lang="en-US" dirty="0"/>
          </a:p>
        </p:txBody>
      </p:sp>
      <p:sp>
        <p:nvSpPr>
          <p:cNvPr id="4" name="Title 3"/>
          <p:cNvSpPr>
            <a:spLocks noGrp="1"/>
          </p:cNvSpPr>
          <p:nvPr>
            <p:ph type="title"/>
          </p:nvPr>
        </p:nvSpPr>
        <p:spPr/>
        <p:txBody>
          <a:bodyPr/>
          <a:lstStyle/>
          <a:p>
            <a:r>
              <a:rPr lang="en-US" dirty="0" smtClean="0"/>
              <a:t>Binary Heap: </a:t>
            </a:r>
            <a:r>
              <a:rPr lang="en-US" noProof="1" smtClean="0"/>
              <a:t>Build-Max-Heap and Insert</a:t>
            </a:r>
            <a:endParaRPr lang="en-US" noProof="1"/>
          </a:p>
        </p:txBody>
      </p:sp>
      <p:sp>
        <p:nvSpPr>
          <p:cNvPr id="5" name="Rectangle 4"/>
          <p:cNvSpPr>
            <a:spLocks noChangeArrowheads="1"/>
          </p:cNvSpPr>
          <p:nvPr/>
        </p:nvSpPr>
        <p:spPr bwMode="auto">
          <a:xfrm>
            <a:off x="755002" y="1779896"/>
            <a:ext cx="10673410"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a:t>
            </a: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Build-Max-Heap(heapArr)</a:t>
            </a:r>
            <a:endParaRPr lang="en-US"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for i =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length(heapArr) / 2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downto 1</a:t>
            </a:r>
          </a:p>
          <a:p>
            <a:pPr eaLnBrk="0" hangingPunct="0">
              <a:lnSpc>
                <a:spcPct val="11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Heapify-Down(heapArr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a:t>
            </a:r>
          </a:p>
        </p:txBody>
      </p:sp>
      <p:sp>
        <p:nvSpPr>
          <p:cNvPr id="9" name="Rectangle 8"/>
          <p:cNvSpPr>
            <a:spLocks noChangeArrowheads="1"/>
          </p:cNvSpPr>
          <p:nvPr/>
        </p:nvSpPr>
        <p:spPr bwMode="auto">
          <a:xfrm>
            <a:off x="760412" y="3886200"/>
            <a:ext cx="10673410" cy="25299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b="1" i="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Extract-Max(heapArr</a:t>
            </a:r>
            <a:r>
              <a:rPr lang="en-US"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en-US"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max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heapArr[0];</a:t>
            </a:r>
          </a:p>
          <a:p>
            <a:pPr eaLnBrk="0" hangingPunct="0">
              <a:lnSpc>
                <a:spcPct val="110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heapArr[0] = delete last element from heapArr;</a:t>
            </a:r>
          </a:p>
          <a:p>
            <a:pPr eaLnBrk="0" hangingPunct="0">
              <a:lnSpc>
                <a:spcPct val="110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length(heapArr) &gt; 0</a:t>
            </a:r>
          </a:p>
          <a:p>
            <a:pPr eaLnBrk="0" hangingPunct="0">
              <a:lnSpc>
                <a:spcPct val="110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Heapify-Down(0);</a:t>
            </a:r>
          </a:p>
          <a:p>
            <a:pPr eaLnBrk="0" hangingPunct="0">
              <a:lnSpc>
                <a:spcPct val="110000"/>
              </a:lnSpc>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max;</a:t>
            </a:r>
          </a:p>
        </p:txBody>
      </p:sp>
    </p:spTree>
    <p:extLst>
      <p:ext uri="{BB962C8B-B14F-4D97-AF65-F5344CB8AC3E}">
        <p14:creationId xmlns:p14="http://schemas.microsoft.com/office/powerpoint/2010/main" val="269934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01990"/>
            <a:ext cx="10363200" cy="820600"/>
          </a:xfrm>
        </p:spPr>
        <p:txBody>
          <a:bodyPr/>
          <a:lstStyle/>
          <a:p>
            <a:r>
              <a:rPr lang="en-US" dirty="0" smtClean="0"/>
              <a:t>Implementing Binary Heap</a:t>
            </a:r>
            <a:endParaRPr lang="en-US" dirty="0"/>
          </a:p>
        </p:txBody>
      </p:sp>
      <p:sp>
        <p:nvSpPr>
          <p:cNvPr id="6" name="Text Placeholder 5"/>
          <p:cNvSpPr>
            <a:spLocks noGrp="1"/>
          </p:cNvSpPr>
          <p:nvPr>
            <p:ph type="body" idx="1"/>
          </p:nvPr>
        </p:nvSpPr>
        <p:spPr>
          <a:xfrm>
            <a:off x="912813" y="5857358"/>
            <a:ext cx="10363200" cy="719034"/>
          </a:xfrm>
        </p:spPr>
        <p:txBody>
          <a:bodyPr/>
          <a:lstStyle/>
          <a:p>
            <a:r>
              <a:rPr lang="en-US" dirty="0" smtClean="0"/>
              <a:t>Lab Exercise</a:t>
            </a:r>
            <a:endParaRPr lang="en-US" dirty="0"/>
          </a:p>
        </p:txBody>
      </p:sp>
      <p:pic>
        <p:nvPicPr>
          <p:cNvPr id="3" name="Picture 2"/>
          <p:cNvPicPr>
            <a:picLocks noChangeAspect="1"/>
          </p:cNvPicPr>
          <p:nvPr/>
        </p:nvPicPr>
        <p:blipFill>
          <a:blip r:embed="rId2"/>
          <a:stretch>
            <a:fillRect/>
          </a:stretch>
        </p:blipFill>
        <p:spPr>
          <a:xfrm>
            <a:off x="3732213" y="900190"/>
            <a:ext cx="4724400" cy="3832668"/>
          </a:xfrm>
          <a:prstGeom prst="roundRect">
            <a:avLst>
              <a:gd name="adj" fmla="val 762"/>
            </a:avLst>
          </a:prstGeom>
        </p:spPr>
      </p:pic>
    </p:spTree>
    <p:extLst>
      <p:ext uri="{BB962C8B-B14F-4D97-AF65-F5344CB8AC3E}">
        <p14:creationId xmlns:p14="http://schemas.microsoft.com/office/powerpoint/2010/main" val="424683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48</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2913" indent="-442913">
              <a:buFontTx/>
              <a:buAutoNum type="arabicPeriod"/>
            </a:pPr>
            <a:r>
              <a:rPr lang="en-US" sz="3200" dirty="0" smtClean="0">
                <a:solidFill>
                  <a:schemeClr val="tx2">
                    <a:lumMod val="75000"/>
                  </a:schemeClr>
                </a:solidFill>
              </a:rPr>
              <a:t>Balanced binary search trees </a:t>
            </a:r>
            <a:r>
              <a:rPr lang="en-US" sz="3200" dirty="0" smtClean="0"/>
              <a:t>provide fast</a:t>
            </a:r>
            <a:br>
              <a:rPr lang="en-US" sz="3200" dirty="0" smtClean="0"/>
            </a:br>
            <a:r>
              <a:rPr lang="en-US" sz="3200" dirty="0" smtClean="0"/>
              <a:t>add / search / remove operations – O(log(n))</a:t>
            </a:r>
            <a:endParaRPr lang="en-US" sz="3200" dirty="0"/>
          </a:p>
          <a:p>
            <a:pPr marL="622300" lvl="1" indent="-319088"/>
            <a:r>
              <a:rPr lang="en-US" sz="3000" dirty="0" smtClean="0"/>
              <a:t>AVL trees are rigidly balanced BSTs</a:t>
            </a:r>
          </a:p>
          <a:p>
            <a:pPr marL="927047" lvl="2" indent="-319088"/>
            <a:r>
              <a:rPr lang="en-US" sz="2800" dirty="0" smtClean="0"/>
              <a:t>Fast search, slower add/remove </a:t>
            </a:r>
          </a:p>
          <a:p>
            <a:pPr marL="622300" lvl="1" indent="-319088"/>
            <a:r>
              <a:rPr lang="en-US" dirty="0" smtClean="0"/>
              <a:t>Red-Black trees are less balanced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slower search time</a:t>
            </a:r>
            <a:endParaRPr lang="en-US" dirty="0" smtClean="0"/>
          </a:p>
          <a:p>
            <a:pPr marL="927047" lvl="2" indent="-319088"/>
            <a:r>
              <a:rPr lang="en-US" dirty="0" smtClean="0"/>
              <a:t>Provide faster </a:t>
            </a:r>
            <a:r>
              <a:rPr lang="en-US" dirty="0" smtClean="0"/>
              <a:t>add/remove</a:t>
            </a:r>
            <a:endParaRPr lang="en-US" dirty="0"/>
          </a:p>
          <a:p>
            <a:pPr marL="442913" indent="-442913">
              <a:buFontTx/>
              <a:buAutoNum type="arabicPeriod"/>
            </a:pPr>
            <a:r>
              <a:rPr lang="en-US" sz="3200" dirty="0" smtClean="0">
                <a:solidFill>
                  <a:schemeClr val="tx2">
                    <a:lumMod val="75000"/>
                  </a:schemeClr>
                </a:solidFill>
              </a:rPr>
              <a:t>B-Trees</a:t>
            </a:r>
            <a:r>
              <a:rPr lang="en-US" sz="3200" dirty="0" smtClean="0"/>
              <a:t> are ordered trees that</a:t>
            </a:r>
            <a:br>
              <a:rPr lang="en-US" sz="3200" dirty="0" smtClean="0"/>
            </a:br>
            <a:r>
              <a:rPr lang="en-US" sz="3200" dirty="0" smtClean="0"/>
              <a:t>hold multiple keys in a single node</a:t>
            </a:r>
            <a:endParaRPr lang="en-US" sz="3200" dirty="0"/>
          </a:p>
          <a:p>
            <a:pPr marL="442913" indent="-442913">
              <a:buFontTx/>
              <a:buAutoNum type="arabicPeriod"/>
            </a:pPr>
            <a:r>
              <a:rPr lang="en-US" sz="3200" dirty="0" smtClean="0">
                <a:solidFill>
                  <a:schemeClr val="tx2">
                    <a:lumMod val="75000"/>
                  </a:schemeClr>
                </a:solidFill>
              </a:rPr>
              <a:t>Heaps </a:t>
            </a:r>
            <a:r>
              <a:rPr lang="en-US" sz="3200" dirty="0" smtClean="0"/>
              <a:t>provide fast add / find-min / remove-min </a:t>
            </a:r>
            <a:r>
              <a:rPr lang="en-US" sz="3200" dirty="0" smtClean="0"/>
              <a:t>operations</a:t>
            </a:r>
            <a:endParaRPr lang="en-US" sz="32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2" y="1446417"/>
            <a:ext cx="3186000" cy="236358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normAutofit/>
          </a:bodyPr>
          <a:lstStyle/>
          <a:p>
            <a:r>
              <a:rPr lang="en-US" dirty="0"/>
              <a:t>Advanced Tree Structures</a:t>
            </a:r>
            <a:endParaRPr lang="en-US" dirty="0"/>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https://softuni.bg/trainings/1308/data-structures-february-2016</a:t>
            </a:r>
            <a:r>
              <a:rPr lang="en-US" dirty="0"/>
              <a:t>  </a:t>
            </a:r>
          </a:p>
        </p:txBody>
      </p:sp>
      <p:pic>
        <p:nvPicPr>
          <p:cNvPr id="16" name="Picture 15">
            <a:hlinkClick r:id="rId16"/>
          </p:cNvPr>
          <p:cNvPicPr>
            <a:picLocks noChangeAspect="1"/>
          </p:cNvPicPr>
          <p:nvPr/>
        </p:nvPicPr>
        <p:blipFill>
          <a:blip r:embed="rId17" cstate="print"/>
          <a:stretch>
            <a:fillRect/>
          </a:stretch>
        </p:blipFill>
        <p:spPr>
          <a:xfrm>
            <a:off x="7633728" y="5373443"/>
            <a:ext cx="4073042" cy="849556"/>
          </a:xfrm>
          <a:prstGeom prst="roundRect">
            <a:avLst>
              <a:gd name="adj" fmla="val 3159"/>
            </a:avLst>
          </a:prstGeom>
        </p:spPr>
      </p:pic>
      <p:pic>
        <p:nvPicPr>
          <p:cNvPr id="18" name="Picture 17">
            <a:hlinkClick r:id="rId18"/>
          </p:cNvPr>
          <p:cNvPicPr>
            <a:picLocks noChangeAspect="1"/>
          </p:cNvPicPr>
          <p:nvPr/>
        </p:nvPicPr>
        <p:blipFill>
          <a:blip r:embed="rId19" cstate="print"/>
          <a:stretch>
            <a:fillRect/>
          </a:stretch>
        </p:blipFill>
        <p:spPr>
          <a:xfrm>
            <a:off x="8075612" y="1316222"/>
            <a:ext cx="3631158" cy="783191"/>
          </a:xfrm>
          <a:prstGeom prst="roundRect">
            <a:avLst>
              <a:gd name="adj" fmla="val 3159"/>
            </a:avLst>
          </a:prstGeom>
        </p:spPr>
      </p:pic>
      <p:pic>
        <p:nvPicPr>
          <p:cNvPr id="4" name="Picture 3">
            <a:hlinkClick r:id="rId20"/>
          </p:cNvPr>
          <p:cNvPicPr>
            <a:picLocks noChangeAspect="1"/>
          </p:cNvPicPr>
          <p:nvPr/>
        </p:nvPicPr>
        <p:blipFill>
          <a:blip r:embed="rId21"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59710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6231999" y="2471704"/>
            <a:ext cx="4252453"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280753 w 5153205"/>
              <a:gd name="connsiteY86" fmla="*/ 227286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480316 w 5153205"/>
              <a:gd name="connsiteY85" fmla="*/ 264370 h 4301934"/>
              <a:gd name="connsiteX86" fmla="*/ 3233850 w 5153205"/>
              <a:gd name="connsiteY86" fmla="*/ 96678 h 4301934"/>
              <a:gd name="connsiteX87" fmla="*/ 2803376 w 5153205"/>
              <a:gd name="connsiteY87" fmla="*/ 29094 h 4301934"/>
              <a:gd name="connsiteX88" fmla="*/ 2516772 w 5153205"/>
              <a:gd name="connsiteY88"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480316 w 5153205"/>
              <a:gd name="connsiteY84" fmla="*/ 264370 h 4301934"/>
              <a:gd name="connsiteX85" fmla="*/ 3233850 w 5153205"/>
              <a:gd name="connsiteY85" fmla="*/ 96678 h 4301934"/>
              <a:gd name="connsiteX86" fmla="*/ 2803376 w 5153205"/>
              <a:gd name="connsiteY86" fmla="*/ 29094 h 4301934"/>
              <a:gd name="connsiteX87" fmla="*/ 2516772 w 5153205"/>
              <a:gd name="connsiteY87"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480316 w 5153205"/>
              <a:gd name="connsiteY83" fmla="*/ 264370 h 4301934"/>
              <a:gd name="connsiteX84" fmla="*/ 3233850 w 5153205"/>
              <a:gd name="connsiteY84" fmla="*/ 96678 h 4301934"/>
              <a:gd name="connsiteX85" fmla="*/ 2803376 w 5153205"/>
              <a:gd name="connsiteY85" fmla="*/ 29094 h 4301934"/>
              <a:gd name="connsiteX86" fmla="*/ 2516772 w 5153205"/>
              <a:gd name="connsiteY86"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511782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233850 w 5153205"/>
              <a:gd name="connsiteY82" fmla="*/ 96678 h 4301934"/>
              <a:gd name="connsiteX83" fmla="*/ 2803376 w 5153205"/>
              <a:gd name="connsiteY83" fmla="*/ 29094 h 4301934"/>
              <a:gd name="connsiteX84" fmla="*/ 2516772 w 5153205"/>
              <a:gd name="connsiteY8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233850 w 5153205"/>
              <a:gd name="connsiteY81" fmla="*/ 96678 h 4301934"/>
              <a:gd name="connsiteX82" fmla="*/ 2803376 w 5153205"/>
              <a:gd name="connsiteY82" fmla="*/ 29094 h 4301934"/>
              <a:gd name="connsiteX83" fmla="*/ 2516772 w 5153205"/>
              <a:gd name="connsiteY8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508085 w 5153205"/>
              <a:gd name="connsiteY79" fmla="*/ 324119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08085 w 5153205"/>
              <a:gd name="connsiteY78" fmla="*/ 324119 h 4301934"/>
              <a:gd name="connsiteX79" fmla="*/ 3233850 w 5153205"/>
              <a:gd name="connsiteY79" fmla="*/ 96678 h 4301934"/>
              <a:gd name="connsiteX80" fmla="*/ 2803376 w 5153205"/>
              <a:gd name="connsiteY80" fmla="*/ 29094 h 4301934"/>
              <a:gd name="connsiteX81" fmla="*/ 2516772 w 5153205"/>
              <a:gd name="connsiteY8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08085 w 5153205"/>
              <a:gd name="connsiteY77" fmla="*/ 324119 h 4301934"/>
              <a:gd name="connsiteX78" fmla="*/ 3233850 w 5153205"/>
              <a:gd name="connsiteY78" fmla="*/ 96678 h 4301934"/>
              <a:gd name="connsiteX79" fmla="*/ 2803376 w 5153205"/>
              <a:gd name="connsiteY79" fmla="*/ 29094 h 4301934"/>
              <a:gd name="connsiteX80" fmla="*/ 2516772 w 5153205"/>
              <a:gd name="connsiteY8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20666 w 5153205"/>
              <a:gd name="connsiteY75" fmla="*/ 626331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1497" y="830306"/>
                  <a:pt x="3813310" y="779720"/>
                </a:cubicBezTo>
                <a:cubicBezTo>
                  <a:pt x="3775123" y="729134"/>
                  <a:pt x="3780366" y="686031"/>
                  <a:pt x="3720666" y="626331"/>
                </a:cubicBezTo>
                <a:cubicBezTo>
                  <a:pt x="3669795" y="550398"/>
                  <a:pt x="3589221" y="412395"/>
                  <a:pt x="3508085" y="324119"/>
                </a:cubicBezTo>
                <a:cubicBezTo>
                  <a:pt x="3426949" y="235844"/>
                  <a:pt x="3351302" y="145849"/>
                  <a:pt x="3233850" y="96678"/>
                </a:cubicBezTo>
                <a:cubicBezTo>
                  <a:pt x="3116398" y="47507"/>
                  <a:pt x="2922889" y="44907"/>
                  <a:pt x="2803376" y="29094"/>
                </a:cubicBezTo>
                <a:cubicBezTo>
                  <a:pt x="2683863" y="13281"/>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reeform 7"/>
          <p:cNvSpPr/>
          <p:nvPr/>
        </p:nvSpPr>
        <p:spPr>
          <a:xfrm>
            <a:off x="1354100" y="2452367"/>
            <a:ext cx="4772205"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2725" y="803369"/>
                  <a:pt x="3813310" y="779720"/>
                </a:cubicBezTo>
                <a:cubicBezTo>
                  <a:pt x="3728521" y="728847"/>
                  <a:pt x="3763828" y="757534"/>
                  <a:pt x="3704128" y="697834"/>
                </a:cubicBezTo>
                <a:cubicBezTo>
                  <a:pt x="3680143" y="625882"/>
                  <a:pt x="3706331" y="684100"/>
                  <a:pt x="3649537" y="615947"/>
                </a:cubicBezTo>
                <a:cubicBezTo>
                  <a:pt x="3618069" y="578185"/>
                  <a:pt x="3626151" y="563963"/>
                  <a:pt x="3581298" y="534061"/>
                </a:cubicBezTo>
                <a:cubicBezTo>
                  <a:pt x="3569328" y="526081"/>
                  <a:pt x="3554002" y="524962"/>
                  <a:pt x="3540354" y="520413"/>
                </a:cubicBezTo>
                <a:lnTo>
                  <a:pt x="3458468" y="438526"/>
                </a:lnTo>
                <a:cubicBezTo>
                  <a:pt x="3444820" y="424878"/>
                  <a:pt x="3433584" y="408289"/>
                  <a:pt x="3417525" y="397583"/>
                </a:cubicBezTo>
                <a:lnTo>
                  <a:pt x="3376581" y="370288"/>
                </a:lnTo>
                <a:cubicBezTo>
                  <a:pt x="3372032" y="356640"/>
                  <a:pt x="3373106" y="339517"/>
                  <a:pt x="3362934" y="329344"/>
                </a:cubicBezTo>
                <a:cubicBezTo>
                  <a:pt x="3352761" y="319171"/>
                  <a:pt x="3334857" y="322130"/>
                  <a:pt x="3321990" y="315696"/>
                </a:cubicBezTo>
                <a:cubicBezTo>
                  <a:pt x="3307319" y="308361"/>
                  <a:pt x="3294695" y="297499"/>
                  <a:pt x="3281047" y="288401"/>
                </a:cubicBezTo>
                <a:cubicBezTo>
                  <a:pt x="3271948" y="274753"/>
                  <a:pt x="3261086" y="262129"/>
                  <a:pt x="3253751" y="247458"/>
                </a:cubicBezTo>
                <a:cubicBezTo>
                  <a:pt x="3247317" y="234591"/>
                  <a:pt x="3250277" y="216687"/>
                  <a:pt x="3240104" y="206514"/>
                </a:cubicBezTo>
                <a:cubicBezTo>
                  <a:pt x="3229931" y="196341"/>
                  <a:pt x="3212808" y="197416"/>
                  <a:pt x="3199160" y="192867"/>
                </a:cubicBezTo>
                <a:cubicBezTo>
                  <a:pt x="3185512" y="183768"/>
                  <a:pt x="3101351" y="138276"/>
                  <a:pt x="3035387" y="110980"/>
                </a:cubicBezTo>
                <a:cubicBezTo>
                  <a:pt x="2969423" y="83685"/>
                  <a:pt x="2889812" y="47291"/>
                  <a:pt x="2803376" y="29094"/>
                </a:cubicBezTo>
                <a:cubicBezTo>
                  <a:pt x="2716940" y="10897"/>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2" name="Title 1"/>
          <p:cNvSpPr>
            <a:spLocks noGrp="1"/>
          </p:cNvSpPr>
          <p:nvPr>
            <p:ph type="title"/>
          </p:nvPr>
        </p:nvSpPr>
        <p:spPr/>
        <p:txBody>
          <a:bodyPr>
            <a:normAutofit/>
          </a:bodyPr>
          <a:lstStyle/>
          <a:p>
            <a:r>
              <a:rPr lang="en-US" dirty="0" smtClean="0"/>
              <a:t>Balanced Binary Search Tree – Example</a:t>
            </a:r>
            <a:endParaRPr lang="en-US" dirty="0"/>
          </a:p>
        </p:txBody>
      </p:sp>
      <p:grpSp>
        <p:nvGrpSpPr>
          <p:cNvPr id="58" name="Group 57"/>
          <p:cNvGrpSpPr/>
          <p:nvPr/>
        </p:nvGrpSpPr>
        <p:grpSpPr>
          <a:xfrm>
            <a:off x="1565234" y="1134879"/>
            <a:ext cx="8590618" cy="5181600"/>
            <a:chOff x="663901" y="1066800"/>
            <a:chExt cx="7282125" cy="4724400"/>
          </a:xfrm>
          <a:effectLst>
            <a:outerShdw blurRad="63500" sx="102000" sy="102000" algn="ctr" rotWithShape="0">
              <a:prstClr val="black">
                <a:alpha val="40000"/>
              </a:prstClr>
            </a:outerShdw>
          </a:effectLst>
        </p:grpSpPr>
        <p:sp>
          <p:nvSpPr>
            <p:cNvPr id="6" name="Oval 5"/>
            <p:cNvSpPr>
              <a:spLocks noChangeArrowheads="1"/>
            </p:cNvSpPr>
            <p:nvPr/>
          </p:nvSpPr>
          <p:spPr bwMode="auto">
            <a:xfrm>
              <a:off x="4251488" y="10668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25"/>
            <p:cNvSpPr>
              <a:spLocks noChangeArrowheads="1"/>
            </p:cNvSpPr>
            <p:nvPr/>
          </p:nvSpPr>
          <p:spPr bwMode="auto">
            <a:xfrm>
              <a:off x="2194088"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27"/>
            <p:cNvSpPr>
              <a:spLocks noChangeArrowheads="1"/>
            </p:cNvSpPr>
            <p:nvPr/>
          </p:nvSpPr>
          <p:spPr bwMode="auto">
            <a:xfrm>
              <a:off x="1162539"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28"/>
            <p:cNvSpPr>
              <a:spLocks noChangeArrowheads="1"/>
            </p:cNvSpPr>
            <p:nvPr/>
          </p:nvSpPr>
          <p:spPr bwMode="auto">
            <a:xfrm>
              <a:off x="32227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2" name="Oval 31"/>
            <p:cNvSpPr>
              <a:spLocks noChangeArrowheads="1"/>
            </p:cNvSpPr>
            <p:nvPr/>
          </p:nvSpPr>
          <p:spPr bwMode="auto">
            <a:xfrm>
              <a:off x="663901"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3" name="Oval 32"/>
            <p:cNvSpPr>
              <a:spLocks noChangeArrowheads="1"/>
            </p:cNvSpPr>
            <p:nvPr/>
          </p:nvSpPr>
          <p:spPr bwMode="auto">
            <a:xfrm>
              <a:off x="1670213"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35" name="Oval 34"/>
            <p:cNvSpPr>
              <a:spLocks noChangeArrowheads="1"/>
            </p:cNvSpPr>
            <p:nvPr/>
          </p:nvSpPr>
          <p:spPr bwMode="auto">
            <a:xfrm>
              <a:off x="2733675"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6" name="Oval 35"/>
            <p:cNvSpPr>
              <a:spLocks noChangeArrowheads="1"/>
            </p:cNvSpPr>
            <p:nvPr/>
          </p:nvSpPr>
          <p:spPr bwMode="auto">
            <a:xfrm>
              <a:off x="3739987"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1"/>
            <p:cNvSpPr>
              <a:spLocks noChangeShapeType="1"/>
            </p:cNvSpPr>
            <p:nvPr/>
          </p:nvSpPr>
          <p:spPr bwMode="auto">
            <a:xfrm flipH="1">
              <a:off x="1000124"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1"/>
            <p:cNvSpPr>
              <a:spLocks noChangeShapeType="1"/>
            </p:cNvSpPr>
            <p:nvPr/>
          </p:nvSpPr>
          <p:spPr bwMode="auto">
            <a:xfrm>
              <a:off x="1581150"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Line 11"/>
            <p:cNvSpPr>
              <a:spLocks noChangeShapeType="1"/>
            </p:cNvSpPr>
            <p:nvPr/>
          </p:nvSpPr>
          <p:spPr bwMode="auto">
            <a:xfrm flipH="1">
              <a:off x="3076575" y="4400550"/>
              <a:ext cx="352424" cy="7905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Line 11"/>
            <p:cNvSpPr>
              <a:spLocks noChangeShapeType="1"/>
            </p:cNvSpPr>
            <p:nvPr/>
          </p:nvSpPr>
          <p:spPr bwMode="auto">
            <a:xfrm>
              <a:off x="3638551" y="4410076"/>
              <a:ext cx="371474" cy="78105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1" name="Line 11"/>
            <p:cNvSpPr>
              <a:spLocks noChangeShapeType="1"/>
            </p:cNvSpPr>
            <p:nvPr/>
          </p:nvSpPr>
          <p:spPr bwMode="auto">
            <a:xfrm flipH="1">
              <a:off x="1590675"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2" name="Line 11"/>
            <p:cNvSpPr>
              <a:spLocks noChangeShapeType="1"/>
            </p:cNvSpPr>
            <p:nvPr/>
          </p:nvSpPr>
          <p:spPr bwMode="auto">
            <a:xfrm>
              <a:off x="2733673" y="2962275"/>
              <a:ext cx="666752" cy="857249"/>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42"/>
            <p:cNvSpPr>
              <a:spLocks noChangeArrowheads="1"/>
            </p:cNvSpPr>
            <p:nvPr/>
          </p:nvSpPr>
          <p:spPr bwMode="auto">
            <a:xfrm>
              <a:off x="6311737"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43"/>
            <p:cNvSpPr>
              <a:spLocks noChangeArrowheads="1"/>
            </p:cNvSpPr>
            <p:nvPr/>
          </p:nvSpPr>
          <p:spPr bwMode="auto">
            <a:xfrm>
              <a:off x="52801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44"/>
            <p:cNvSpPr>
              <a:spLocks noChangeArrowheads="1"/>
            </p:cNvSpPr>
            <p:nvPr/>
          </p:nvSpPr>
          <p:spPr bwMode="auto">
            <a:xfrm>
              <a:off x="7017921"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45"/>
            <p:cNvSpPr>
              <a:spLocks noChangeArrowheads="1"/>
            </p:cNvSpPr>
            <p:nvPr/>
          </p:nvSpPr>
          <p:spPr bwMode="auto">
            <a:xfrm>
              <a:off x="4781550"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46"/>
            <p:cNvSpPr>
              <a:spLocks noChangeArrowheads="1"/>
            </p:cNvSpPr>
            <p:nvPr/>
          </p:nvSpPr>
          <p:spPr bwMode="auto">
            <a:xfrm>
              <a:off x="5787862"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Oval 48"/>
            <p:cNvSpPr>
              <a:spLocks noChangeArrowheads="1"/>
            </p:cNvSpPr>
            <p:nvPr/>
          </p:nvSpPr>
          <p:spPr bwMode="auto">
            <a:xfrm>
              <a:off x="7320714"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0" name="Line 11"/>
            <p:cNvSpPr>
              <a:spLocks noChangeShapeType="1"/>
            </p:cNvSpPr>
            <p:nvPr/>
          </p:nvSpPr>
          <p:spPr bwMode="auto">
            <a:xfrm flipH="1">
              <a:off x="5117773"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Line 11"/>
            <p:cNvSpPr>
              <a:spLocks noChangeShapeType="1"/>
            </p:cNvSpPr>
            <p:nvPr/>
          </p:nvSpPr>
          <p:spPr bwMode="auto">
            <a:xfrm>
              <a:off x="5698799"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3" name="Line 11"/>
            <p:cNvSpPr>
              <a:spLocks noChangeShapeType="1"/>
            </p:cNvSpPr>
            <p:nvPr/>
          </p:nvSpPr>
          <p:spPr bwMode="auto">
            <a:xfrm>
              <a:off x="7360820" y="4406398"/>
              <a:ext cx="229937" cy="784728"/>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4" name="Line 11"/>
            <p:cNvSpPr>
              <a:spLocks noChangeShapeType="1"/>
            </p:cNvSpPr>
            <p:nvPr/>
          </p:nvSpPr>
          <p:spPr bwMode="auto">
            <a:xfrm flipH="1">
              <a:off x="5708324"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5" name="Line 11"/>
            <p:cNvSpPr>
              <a:spLocks noChangeShapeType="1"/>
            </p:cNvSpPr>
            <p:nvPr/>
          </p:nvSpPr>
          <p:spPr bwMode="auto">
            <a:xfrm>
              <a:off x="6831785" y="2972245"/>
              <a:ext cx="387497" cy="85680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6" name="Line 11"/>
            <p:cNvSpPr>
              <a:spLocks noChangeShapeType="1"/>
            </p:cNvSpPr>
            <p:nvPr/>
          </p:nvSpPr>
          <p:spPr bwMode="auto">
            <a:xfrm flipH="1">
              <a:off x="2771774" y="1514474"/>
              <a:ext cx="1533524" cy="10382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7" name="Line 11"/>
            <p:cNvSpPr>
              <a:spLocks noChangeShapeType="1"/>
            </p:cNvSpPr>
            <p:nvPr/>
          </p:nvSpPr>
          <p:spPr bwMode="auto">
            <a:xfrm>
              <a:off x="4838700" y="1524001"/>
              <a:ext cx="1514475" cy="105727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grpSp>
      <p:sp>
        <p:nvSpPr>
          <p:cNvPr id="60" name="AutoShape 5"/>
          <p:cNvSpPr>
            <a:spLocks noChangeArrowheads="1"/>
          </p:cNvSpPr>
          <p:nvPr/>
        </p:nvSpPr>
        <p:spPr bwMode="auto">
          <a:xfrm>
            <a:off x="1538137" y="1175787"/>
            <a:ext cx="2432543" cy="913336"/>
          </a:xfrm>
          <a:prstGeom prst="wedgeRoundRectCallout">
            <a:avLst>
              <a:gd name="adj1" fmla="val 35318"/>
              <a:gd name="adj2" fmla="val 9801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holds 7 nodes</a:t>
            </a:r>
            <a:endParaRPr lang="bg-BG" sz="2600" dirty="0">
              <a:solidFill>
                <a:srgbClr val="FFFFFF"/>
              </a:solidFill>
            </a:endParaRPr>
          </a:p>
        </p:txBody>
      </p:sp>
      <p:sp>
        <p:nvSpPr>
          <p:cNvPr id="61" name="AutoShape 5"/>
          <p:cNvSpPr>
            <a:spLocks noChangeArrowheads="1"/>
          </p:cNvSpPr>
          <p:nvPr/>
        </p:nvSpPr>
        <p:spPr bwMode="auto">
          <a:xfrm>
            <a:off x="8534973" y="1173698"/>
            <a:ext cx="2613749" cy="856593"/>
          </a:xfrm>
          <a:prstGeom prst="wedgeRoundRectCallout">
            <a:avLst>
              <a:gd name="adj1" fmla="val -39984"/>
              <a:gd name="adj2" fmla="val 117211"/>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holds 6 nodes</a:t>
            </a:r>
            <a:endParaRPr lang="bg-BG" sz="2600" dirty="0">
              <a:solidFill>
                <a:srgbClr val="FFFFFF"/>
              </a:solidFill>
            </a:endParaRPr>
          </a:p>
        </p:txBody>
      </p:sp>
      <p:sp>
        <p:nvSpPr>
          <p:cNvPr id="52" name="AutoShape 5"/>
          <p:cNvSpPr>
            <a:spLocks noChangeArrowheads="1"/>
          </p:cNvSpPr>
          <p:nvPr/>
        </p:nvSpPr>
        <p:spPr bwMode="auto">
          <a:xfrm>
            <a:off x="9601119" y="2316837"/>
            <a:ext cx="1949479" cy="1264563"/>
          </a:xfrm>
          <a:prstGeom prst="wedgeRoundRectCallout">
            <a:avLst>
              <a:gd name="adj1" fmla="val -46445"/>
              <a:gd name="adj2" fmla="val 85434"/>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has height of 3</a:t>
            </a:r>
            <a:endParaRPr lang="bg-BG" sz="2600" dirty="0">
              <a:solidFill>
                <a:srgbClr val="FFFFFF"/>
              </a:solidFill>
            </a:endParaRPr>
          </a:p>
        </p:txBody>
      </p:sp>
      <p:sp>
        <p:nvSpPr>
          <p:cNvPr id="62" name="AutoShape 5"/>
          <p:cNvSpPr>
            <a:spLocks noChangeArrowheads="1"/>
          </p:cNvSpPr>
          <p:nvPr/>
        </p:nvSpPr>
        <p:spPr bwMode="auto">
          <a:xfrm>
            <a:off x="608012" y="2389234"/>
            <a:ext cx="1922717" cy="1259304"/>
          </a:xfrm>
          <a:prstGeom prst="wedgeRoundRectCallout">
            <a:avLst>
              <a:gd name="adj1" fmla="val 35318"/>
              <a:gd name="adj2" fmla="val 8030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has height of 3</a:t>
            </a:r>
            <a:endParaRPr lang="bg-BG" sz="2600" dirty="0">
              <a:solidFill>
                <a:srgbClr val="FFFFFF"/>
              </a:solidFill>
            </a:endParaRPr>
          </a:p>
        </p:txBody>
      </p:sp>
    </p:spTree>
    <p:extLst>
      <p:ext uri="{BB962C8B-B14F-4D97-AF65-F5344CB8AC3E}">
        <p14:creationId xmlns:p14="http://schemas.microsoft.com/office/powerpoint/2010/main" val="109998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 grpId="0" animBg="1"/>
      <p:bldP spid="60" grpId="0" animBg="1"/>
      <p:bldP spid="61" grpId="0" animBg="1"/>
      <p:bldP spid="52"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labs,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50</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smtClean="0"/>
              <a:t>"</a:t>
            </a:r>
            <a:r>
              <a:rPr lang="en-US" sz="2000" dirty="0" smtClean="0">
                <a:hlinkClick r:id="rId7"/>
              </a:rPr>
              <a:t>Data Structures and Algorithms</a:t>
            </a:r>
            <a:r>
              <a:rPr lang="en-US" sz="2000" dirty="0" smtClean="0"/>
              <a:t>" </a:t>
            </a:r>
            <a:r>
              <a:rPr lang="en-US" sz="2000" dirty="0"/>
              <a:t>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419690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Binary Tree Implementation</a:t>
            </a:r>
            <a:endParaRPr lang="en-US" dirty="0"/>
          </a:p>
        </p:txBody>
      </p:sp>
      <p:sp>
        <p:nvSpPr>
          <p:cNvPr id="6" name="Text Placeholder 5"/>
          <p:cNvSpPr>
            <a:spLocks noGrp="1"/>
          </p:cNvSpPr>
          <p:nvPr>
            <p:ph type="body" idx="1"/>
          </p:nvPr>
        </p:nvSpPr>
        <p:spPr>
          <a:xfrm>
            <a:off x="912813" y="5782264"/>
            <a:ext cx="10363200" cy="719034"/>
          </a:xfrm>
        </p:spPr>
        <p:txBody>
          <a:bodyPr/>
          <a:lstStyle/>
          <a:p>
            <a:r>
              <a:rPr lang="en-US" dirty="0" smtClean="0"/>
              <a:t>Live Demo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119" y="968992"/>
            <a:ext cx="4834588" cy="3745102"/>
          </a:xfrm>
          <a:prstGeom prst="roundRect">
            <a:avLst>
              <a:gd name="adj" fmla="val 1610"/>
            </a:avLst>
          </a:prstGeom>
          <a:effectLst>
            <a:softEdge rad="31750"/>
          </a:effectLst>
        </p:spPr>
      </p:pic>
    </p:spTree>
    <p:extLst>
      <p:ext uri="{BB962C8B-B14F-4D97-AF65-F5344CB8AC3E}">
        <p14:creationId xmlns:p14="http://schemas.microsoft.com/office/powerpoint/2010/main" val="248476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normAutofit lnSpcReduction="10000"/>
          </a:bodyPr>
          <a:lstStyle/>
          <a:p>
            <a:pPr marL="304747" lvl="1" indent="-304747">
              <a:buClr>
                <a:srgbClr val="F2B254"/>
              </a:buClr>
              <a:buSzPct val="100000"/>
            </a:pPr>
            <a:r>
              <a:rPr lang="en-US" sz="3400" b="1" dirty="0" smtClean="0">
                <a:solidFill>
                  <a:schemeClr val="tx2">
                    <a:lumMod val="75000"/>
                  </a:schemeClr>
                </a:solidFill>
              </a:rPr>
              <a:t>Binary tree </a:t>
            </a:r>
            <a:r>
              <a:rPr lang="en-US" sz="3400" dirty="0" smtClean="0"/>
              <a:t>– tree with at most 2 children</a:t>
            </a:r>
            <a:endParaRPr lang="en-US" sz="3400" dirty="0"/>
          </a:p>
          <a:p>
            <a:pPr marL="304747" lvl="1" indent="-304747">
              <a:buClr>
                <a:srgbClr val="F2B254"/>
              </a:buClr>
              <a:buSzPct val="100000"/>
            </a:pPr>
            <a:r>
              <a:rPr lang="en-US" sz="3400" b="1" dirty="0">
                <a:solidFill>
                  <a:schemeClr val="tx2">
                    <a:lumMod val="75000"/>
                  </a:schemeClr>
                </a:solidFill>
              </a:rPr>
              <a:t>Binary </a:t>
            </a:r>
            <a:r>
              <a:rPr lang="en-US" sz="3400" b="1" dirty="0" smtClean="0">
                <a:solidFill>
                  <a:schemeClr val="tx2">
                    <a:lumMod val="75000"/>
                  </a:schemeClr>
                </a:solidFill>
              </a:rPr>
              <a:t>search tree</a:t>
            </a:r>
            <a:r>
              <a:rPr lang="en-US" sz="3400" dirty="0" smtClean="0"/>
              <a:t> – ordered binary tree</a:t>
            </a:r>
            <a:endParaRPr lang="bg-BG" sz="3400" dirty="0" smtClean="0"/>
          </a:p>
          <a:p>
            <a:pPr marL="304747" lvl="1" indent="-304747">
              <a:buClr>
                <a:srgbClr val="F2B254"/>
              </a:buClr>
              <a:buSzPct val="100000"/>
            </a:pPr>
            <a:r>
              <a:rPr lang="en-US" b="1" dirty="0" smtClean="0">
                <a:solidFill>
                  <a:schemeClr val="tx2">
                    <a:lumMod val="75000"/>
                  </a:schemeClr>
                </a:solidFill>
              </a:rPr>
              <a:t>Balanced binary search trees</a:t>
            </a:r>
            <a:endParaRPr lang="en-US" b="1" dirty="0">
              <a:solidFill>
                <a:schemeClr val="tx2">
                  <a:lumMod val="75000"/>
                </a:schemeClr>
              </a:solidFill>
            </a:endParaRPr>
          </a:p>
          <a:p>
            <a:pPr marL="609494" lvl="2" indent="-304747">
              <a:buClr>
                <a:srgbClr val="F2B254"/>
              </a:buClr>
              <a:buSzPct val="100000"/>
            </a:pPr>
            <a:r>
              <a:rPr lang="en-US" b="1" dirty="0" smtClean="0">
                <a:solidFill>
                  <a:schemeClr val="tx2">
                    <a:lumMod val="75000"/>
                  </a:schemeClr>
                </a:solidFill>
              </a:rPr>
              <a:t>AA-tree</a:t>
            </a:r>
            <a:r>
              <a:rPr lang="en-US" dirty="0" smtClean="0"/>
              <a:t> – simple balanced search tree (fast add / find / delete)</a:t>
            </a:r>
          </a:p>
          <a:p>
            <a:pPr marL="609494" lvl="2" indent="-304747">
              <a:buClr>
                <a:srgbClr val="F2B254"/>
              </a:buClr>
              <a:buSzPct val="100000"/>
            </a:pPr>
            <a:r>
              <a:rPr lang="en-US" b="1" dirty="0" smtClean="0">
                <a:solidFill>
                  <a:schemeClr val="tx2">
                    <a:lumMod val="75000"/>
                  </a:schemeClr>
                </a:solidFill>
              </a:rPr>
              <a:t>AVL-tree</a:t>
            </a:r>
            <a:r>
              <a:rPr lang="en-US" dirty="0" smtClean="0"/>
              <a:t> – self-balancing binary search tree (very rigidly balanced)</a:t>
            </a:r>
          </a:p>
          <a:p>
            <a:pPr marL="609494" lvl="2" indent="-304747">
              <a:buClr>
                <a:srgbClr val="F2B254"/>
              </a:buClr>
              <a:buSzPct val="100000"/>
            </a:pPr>
            <a:r>
              <a:rPr lang="en-US" b="1" dirty="0" smtClean="0">
                <a:solidFill>
                  <a:schemeClr val="tx2">
                    <a:lumMod val="75000"/>
                  </a:schemeClr>
                </a:solidFill>
              </a:rPr>
              <a:t>Red-black tree</a:t>
            </a:r>
            <a:r>
              <a:rPr lang="en-US" dirty="0" smtClean="0"/>
              <a:t> – colored self-balancing binary search tree</a:t>
            </a:r>
            <a:endParaRPr lang="en-US" dirty="0"/>
          </a:p>
          <a:p>
            <a:pPr marL="609494" lvl="2" indent="-304747">
              <a:buClr>
                <a:srgbClr val="F2B254"/>
              </a:buClr>
              <a:buSzPct val="100000"/>
            </a:pPr>
            <a:r>
              <a:rPr lang="en-US" b="1" dirty="0">
                <a:solidFill>
                  <a:schemeClr val="tx2">
                    <a:lumMod val="75000"/>
                  </a:schemeClr>
                </a:solidFill>
              </a:rPr>
              <a:t>Rope</a:t>
            </a:r>
            <a:r>
              <a:rPr lang="en-US" dirty="0"/>
              <a:t> – </a:t>
            </a:r>
            <a:r>
              <a:rPr lang="en-US" dirty="0" smtClean="0"/>
              <a:t>balanced binary tree that preserves the order of elements</a:t>
            </a:r>
          </a:p>
          <a:p>
            <a:pPr marL="914241" lvl="3" indent="-304747">
              <a:buClr>
                <a:srgbClr val="F2B254"/>
              </a:buClr>
              <a:buSzPct val="100000"/>
            </a:pPr>
            <a:r>
              <a:rPr lang="en-US" dirty="0" smtClean="0"/>
              <a:t>Provides </a:t>
            </a:r>
            <a:r>
              <a:rPr lang="en-US" dirty="0"/>
              <a:t>fast access by index </a:t>
            </a:r>
            <a:r>
              <a:rPr lang="en-US" dirty="0" smtClean="0"/>
              <a:t>/ add / edit / delete operations</a:t>
            </a:r>
          </a:p>
          <a:p>
            <a:pPr marL="304747" lvl="1" indent="-304747">
              <a:buClr>
                <a:srgbClr val="F2B254"/>
              </a:buClr>
              <a:buSzPct val="100000"/>
            </a:pPr>
            <a:r>
              <a:rPr lang="en-US" sz="3400" b="1" dirty="0" smtClean="0">
                <a:solidFill>
                  <a:schemeClr val="tx2">
                    <a:lumMod val="75000"/>
                  </a:schemeClr>
                </a:solidFill>
              </a:rPr>
              <a:t>Others</a:t>
            </a:r>
            <a:r>
              <a:rPr lang="en-US" sz="3400" dirty="0" smtClean="0"/>
              <a:t> –</a:t>
            </a:r>
            <a:r>
              <a:rPr lang="bg-BG" sz="3400" dirty="0" smtClean="0"/>
              <a:t> </a:t>
            </a:r>
            <a:r>
              <a:rPr lang="en-US" sz="3400" dirty="0" smtClean="0">
                <a:hlinkClick r:id="rId2"/>
              </a:rPr>
              <a:t>splay tree</a:t>
            </a:r>
            <a:r>
              <a:rPr lang="en-US" sz="3400" dirty="0" smtClean="0"/>
              <a:t>, </a:t>
            </a:r>
            <a:r>
              <a:rPr lang="en-GB" sz="3600" dirty="0" smtClean="0">
                <a:hlinkClick r:id="rId3"/>
              </a:rPr>
              <a:t>treap</a:t>
            </a:r>
            <a:r>
              <a:rPr lang="en-GB" sz="3600" dirty="0" smtClean="0"/>
              <a:t>,</a:t>
            </a:r>
            <a:r>
              <a:rPr lang="en-US" sz="3400" dirty="0" smtClean="0"/>
              <a:t> </a:t>
            </a:r>
            <a:r>
              <a:rPr lang="en-US" sz="3400" dirty="0" smtClean="0">
                <a:hlinkClick r:id="rId4"/>
              </a:rPr>
              <a:t>top tree</a:t>
            </a:r>
            <a:r>
              <a:rPr lang="en-US" sz="3400" dirty="0" smtClean="0"/>
              <a:t>, </a:t>
            </a:r>
            <a:r>
              <a:rPr lang="en-US" sz="3400" dirty="0" smtClean="0">
                <a:hlinkClick r:id="rId5"/>
              </a:rPr>
              <a:t>weight-balanced tree</a:t>
            </a:r>
            <a:r>
              <a:rPr lang="en-US" sz="3400" dirty="0" smtClean="0"/>
              <a:t>, …</a:t>
            </a:r>
            <a:endParaRPr lang="en-GB" dirty="0"/>
          </a:p>
        </p:txBody>
      </p:sp>
      <p:sp>
        <p:nvSpPr>
          <p:cNvPr id="4" name="Title 3"/>
          <p:cNvSpPr>
            <a:spLocks noGrp="1"/>
          </p:cNvSpPr>
          <p:nvPr>
            <p:ph type="title"/>
          </p:nvPr>
        </p:nvSpPr>
        <p:spPr/>
        <p:txBody>
          <a:bodyPr/>
          <a:lstStyle/>
          <a:p>
            <a:r>
              <a:rPr lang="en-US" dirty="0" smtClean="0"/>
              <a:t>Most Popular Binary Trees</a:t>
            </a:r>
            <a:endParaRPr lang="en-GB" dirty="0"/>
          </a:p>
        </p:txBody>
      </p:sp>
    </p:spTree>
    <p:extLst>
      <p:ext uri="{BB962C8B-B14F-4D97-AF65-F5344CB8AC3E}">
        <p14:creationId xmlns:p14="http://schemas.microsoft.com/office/powerpoint/2010/main" val="225569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p:txBody>
          <a:bodyPr/>
          <a:lstStyle/>
          <a:p>
            <a:r>
              <a:rPr lang="en-US" dirty="0" smtClean="0">
                <a:hlinkClick r:id="rId2"/>
              </a:rPr>
              <a:t>AVL tree</a:t>
            </a:r>
            <a:r>
              <a:rPr lang="en-US" dirty="0" smtClean="0"/>
              <a:t> </a:t>
            </a:r>
            <a:r>
              <a:rPr lang="en-US" noProof="1" smtClean="0"/>
              <a:t>is a </a:t>
            </a:r>
            <a:r>
              <a:rPr lang="en-US" dirty="0" smtClean="0"/>
              <a:t>self-balancing binary-search tree (</a:t>
            </a:r>
            <a:r>
              <a:rPr lang="en-US" dirty="0" smtClean="0">
                <a:hlinkClick r:id="rId3"/>
              </a:rPr>
              <a:t>visualization</a:t>
            </a:r>
            <a:r>
              <a:rPr lang="en-US" dirty="0" smtClean="0"/>
              <a:t>)</a:t>
            </a:r>
          </a:p>
          <a:p>
            <a:pPr lvl="1"/>
            <a:r>
              <a:rPr lang="en-US" dirty="0" smtClean="0"/>
              <a:t>Named </a:t>
            </a:r>
            <a:r>
              <a:rPr lang="en-US" noProof="1"/>
              <a:t>after Soviet inventors </a:t>
            </a:r>
            <a:r>
              <a:rPr lang="en-US" noProof="1" smtClean="0">
                <a:solidFill>
                  <a:schemeClr val="tx2">
                    <a:lumMod val="75000"/>
                  </a:schemeClr>
                </a:solidFill>
              </a:rPr>
              <a:t>A</a:t>
            </a:r>
            <a:r>
              <a:rPr lang="en-US" noProof="1" smtClean="0"/>
              <a:t>delson-</a:t>
            </a:r>
            <a:r>
              <a:rPr lang="en-US" noProof="1" smtClean="0">
                <a:solidFill>
                  <a:schemeClr val="tx2">
                    <a:lumMod val="75000"/>
                  </a:schemeClr>
                </a:solidFill>
              </a:rPr>
              <a:t>V</a:t>
            </a:r>
            <a:r>
              <a:rPr lang="en-US" noProof="1" smtClean="0"/>
              <a:t>elskii </a:t>
            </a:r>
            <a:r>
              <a:rPr lang="en-US" noProof="1"/>
              <a:t>and </a:t>
            </a:r>
            <a:r>
              <a:rPr lang="en-US" noProof="1" smtClean="0">
                <a:solidFill>
                  <a:schemeClr val="tx2">
                    <a:lumMod val="75000"/>
                  </a:schemeClr>
                </a:solidFill>
              </a:rPr>
              <a:t>L</a:t>
            </a:r>
            <a:r>
              <a:rPr lang="en-US" noProof="1" smtClean="0"/>
              <a:t>andis</a:t>
            </a:r>
          </a:p>
          <a:p>
            <a:pPr lvl="1"/>
            <a:r>
              <a:rPr lang="en-US" noProof="1" smtClean="0"/>
              <a:t>Height of two subtrees can differ by at most 1</a:t>
            </a:r>
            <a:endParaRPr lang="en-US" dirty="0"/>
          </a:p>
        </p:txBody>
      </p:sp>
      <p:sp>
        <p:nvSpPr>
          <p:cNvPr id="4" name="Title 3"/>
          <p:cNvSpPr>
            <a:spLocks noGrp="1"/>
          </p:cNvSpPr>
          <p:nvPr>
            <p:ph type="title"/>
          </p:nvPr>
        </p:nvSpPr>
        <p:spPr/>
        <p:txBody>
          <a:bodyPr/>
          <a:lstStyle/>
          <a:p>
            <a:r>
              <a:rPr lang="en-US" dirty="0" smtClean="0"/>
              <a:t>AVL Tree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67529267"/>
              </p:ext>
            </p:extLst>
          </p:nvPr>
        </p:nvGraphicFramePr>
        <p:xfrm>
          <a:off x="7313612" y="3772087"/>
          <a:ext cx="3928618" cy="2286000"/>
        </p:xfrm>
        <a:graphic>
          <a:graphicData uri="http://schemas.openxmlformats.org/drawingml/2006/table">
            <a:tbl>
              <a:tblPr firstRow="1" bandRow="1">
                <a:tableStyleId>{5940675A-B579-460E-94D1-54222C63F5DA}</a:tableStyleId>
              </a:tblPr>
              <a:tblGrid>
                <a:gridCol w="1080135"/>
                <a:gridCol w="1248156"/>
                <a:gridCol w="1600327"/>
              </a:tblGrid>
              <a:tr h="370840">
                <a:tc>
                  <a:txBody>
                    <a:bodyPr/>
                    <a:lstStyle/>
                    <a:p>
                      <a:endParaRPr lang="en-US" dirty="0"/>
                    </a:p>
                  </a:txBody>
                  <a:tcPr/>
                </a:tc>
                <a:tc>
                  <a:txBody>
                    <a:bodyPr/>
                    <a:lstStyle/>
                    <a:p>
                      <a:r>
                        <a:rPr lang="en-US" b="1" dirty="0" smtClean="0"/>
                        <a:t>Average</a:t>
                      </a:r>
                      <a:endParaRPr lang="en-US" b="1" dirty="0"/>
                    </a:p>
                  </a:txBody>
                  <a:tcPr/>
                </a:tc>
                <a:tc>
                  <a:txBody>
                    <a:bodyPr/>
                    <a:lstStyle/>
                    <a:p>
                      <a:r>
                        <a:rPr lang="en-US" b="1" dirty="0" smtClean="0"/>
                        <a:t>Worst</a:t>
                      </a:r>
                      <a:r>
                        <a:rPr lang="en-US" dirty="0" smtClean="0"/>
                        <a:t> </a:t>
                      </a:r>
                      <a:r>
                        <a:rPr lang="en-US" b="1" dirty="0" smtClean="0"/>
                        <a:t>case</a:t>
                      </a:r>
                      <a:endParaRPr lang="en-US" b="1" dirty="0"/>
                    </a:p>
                  </a:txBody>
                  <a:tcPr/>
                </a:tc>
              </a:tr>
              <a:tr h="370840">
                <a:tc>
                  <a:txBody>
                    <a:bodyPr/>
                    <a:lstStyle/>
                    <a:p>
                      <a:r>
                        <a:rPr lang="en-US" b="1" dirty="0" smtClean="0"/>
                        <a:t>Space</a:t>
                      </a:r>
                      <a:endParaRPr lang="en-US" b="1" dirty="0"/>
                    </a:p>
                  </a:txBody>
                  <a:tcPr/>
                </a:tc>
                <a:tc>
                  <a:txBody>
                    <a:bodyPr/>
                    <a:lstStyle/>
                    <a:p>
                      <a:r>
                        <a:rPr lang="en-US" dirty="0" smtClean="0"/>
                        <a:t>O(n)</a:t>
                      </a:r>
                      <a:endParaRPr lang="en-US" dirty="0"/>
                    </a:p>
                  </a:txBody>
                  <a:tcPr/>
                </a:tc>
                <a:tc>
                  <a:txBody>
                    <a:bodyPr/>
                    <a:lstStyle/>
                    <a:p>
                      <a:r>
                        <a:rPr lang="en-US" dirty="0" smtClean="0"/>
                        <a:t>O(n)</a:t>
                      </a:r>
                      <a:endParaRPr lang="en-US" dirty="0"/>
                    </a:p>
                  </a:txBody>
                  <a:tcPr/>
                </a:tc>
              </a:tr>
              <a:tr h="370840">
                <a:tc>
                  <a:txBody>
                    <a:bodyPr/>
                    <a:lstStyle/>
                    <a:p>
                      <a:r>
                        <a:rPr lang="en-US" b="1" dirty="0" smtClean="0"/>
                        <a:t>Search</a:t>
                      </a:r>
                      <a:endParaRPr lang="en-US" b="1" dirty="0"/>
                    </a:p>
                  </a:txBody>
                  <a:tcPr/>
                </a:tc>
                <a:tc>
                  <a:txBody>
                    <a:bodyPr/>
                    <a:lstStyle/>
                    <a:p>
                      <a:r>
                        <a:rPr lang="en-US" dirty="0" smtClean="0"/>
                        <a:t>O(log n)</a:t>
                      </a:r>
                      <a:endParaRPr lang="en-US"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O(log n)</a:t>
                      </a:r>
                    </a:p>
                  </a:txBody>
                  <a:tcPr/>
                </a:tc>
              </a:tr>
              <a:tr h="370840">
                <a:tc>
                  <a:txBody>
                    <a:bodyPr/>
                    <a:lstStyle/>
                    <a:p>
                      <a:r>
                        <a:rPr lang="en-US" b="1" dirty="0" smtClean="0"/>
                        <a:t>Insert</a:t>
                      </a:r>
                      <a:endParaRPr lang="en-US" b="1" dirty="0"/>
                    </a:p>
                  </a:txBody>
                  <a:tcPr/>
                </a:tc>
                <a:tc>
                  <a:txBody>
                    <a:bodyPr/>
                    <a:lstStyle/>
                    <a:p>
                      <a:r>
                        <a:rPr lang="en-US" dirty="0" smtClean="0"/>
                        <a:t>O(log n)</a:t>
                      </a:r>
                      <a:endParaRPr lang="en-US"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O(log n)</a:t>
                      </a:r>
                    </a:p>
                  </a:txBody>
                  <a:tcPr/>
                </a:tc>
              </a:tr>
              <a:tr h="370840">
                <a:tc>
                  <a:txBody>
                    <a:bodyPr/>
                    <a:lstStyle/>
                    <a:p>
                      <a:r>
                        <a:rPr lang="en-US" b="1" dirty="0" smtClean="0"/>
                        <a:t>Delete</a:t>
                      </a:r>
                      <a:endParaRPr lang="en-US" b="1" dirty="0"/>
                    </a:p>
                  </a:txBody>
                  <a:tcPr/>
                </a:tc>
                <a:tc>
                  <a:txBody>
                    <a:bodyPr/>
                    <a:lstStyle/>
                    <a:p>
                      <a:r>
                        <a:rPr lang="en-US" dirty="0" smtClean="0"/>
                        <a:t>O(log n)</a:t>
                      </a:r>
                      <a:endParaRPr lang="en-US" dirty="0"/>
                    </a:p>
                  </a:txBody>
                  <a:tcPr/>
                </a:tc>
                <a:tc>
                  <a:txBody>
                    <a:bodyPr/>
                    <a:lstStyle/>
                    <a:p>
                      <a:r>
                        <a:rPr lang="en-US" dirty="0" smtClean="0"/>
                        <a:t>O(log n)</a:t>
                      </a:r>
                      <a:endParaRPr lang="en-US" dirty="0"/>
                    </a:p>
                  </a:txBody>
                  <a:tcPr/>
                </a:tc>
              </a:tr>
            </a:tbl>
          </a:graphicData>
        </a:graphic>
      </p:graphicFrame>
      <p:grpSp>
        <p:nvGrpSpPr>
          <p:cNvPr id="7" name="Group 6"/>
          <p:cNvGrpSpPr/>
          <p:nvPr/>
        </p:nvGrpSpPr>
        <p:grpSpPr>
          <a:xfrm>
            <a:off x="1674812" y="3352800"/>
            <a:ext cx="3905546" cy="2960790"/>
            <a:chOff x="2845389" y="3634852"/>
            <a:chExt cx="3185524" cy="2530704"/>
          </a:xfrm>
        </p:grpSpPr>
        <p:sp>
          <p:nvSpPr>
            <p:cNvPr id="8"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2"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3"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5"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18"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p>
          </p:txBody>
        </p:sp>
        <p:sp>
          <p:nvSpPr>
            <p:cNvPr id="19"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Tree>
    <p:extLst>
      <p:ext uri="{BB962C8B-B14F-4D97-AF65-F5344CB8AC3E}">
        <p14:creationId xmlns:p14="http://schemas.microsoft.com/office/powerpoint/2010/main" val="2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p:txBody>
          <a:bodyPr>
            <a:normAutofit/>
          </a:bodyPr>
          <a:lstStyle/>
          <a:p>
            <a:r>
              <a:rPr lang="en-US" dirty="0" smtClean="0"/>
              <a:t>Balance is preserved with a </a:t>
            </a:r>
            <a:r>
              <a:rPr lang="en-US" dirty="0" smtClean="0">
                <a:solidFill>
                  <a:schemeClr val="tx2">
                    <a:lumMod val="75000"/>
                  </a:schemeClr>
                </a:solidFill>
              </a:rPr>
              <a:t>balance factor </a:t>
            </a:r>
            <a:r>
              <a:rPr lang="en-US" dirty="0" smtClean="0"/>
              <a:t>(</a:t>
            </a:r>
            <a:r>
              <a:rPr lang="en-US" dirty="0" smtClean="0">
                <a:solidFill>
                  <a:schemeClr val="tx2">
                    <a:lumMod val="75000"/>
                  </a:schemeClr>
                </a:solidFill>
              </a:rPr>
              <a:t>BF</a:t>
            </a:r>
            <a:r>
              <a:rPr lang="en-US" dirty="0" smtClean="0"/>
              <a:t>) in each node</a:t>
            </a:r>
          </a:p>
          <a:p>
            <a:endParaRPr lang="en-US" dirty="0"/>
          </a:p>
          <a:p>
            <a:pPr lvl="1"/>
            <a:r>
              <a:rPr lang="en-US" dirty="0" smtClean="0"/>
              <a:t>BF of any node is in the range</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[-1,</a:t>
            </a:r>
            <a:r>
              <a:rPr lang="en-US" b="1" dirty="0" smtClean="0">
                <a:solidFill>
                  <a:schemeClr val="tx2">
                    <a:lumMod val="75000"/>
                  </a:schemeClr>
                </a:solidFill>
                <a:latin typeface="+mj-lt"/>
                <a:cs typeface="Consolas" panose="020B0609020204030204" pitchFamily="49" charset="0"/>
              </a:rPr>
              <a:t> </a:t>
            </a:r>
            <a:r>
              <a:rPr lang="en-US" b="1" dirty="0" smtClean="0">
                <a:solidFill>
                  <a:schemeClr val="tx2">
                    <a:lumMod val="75000"/>
                  </a:schemeClr>
                </a:solidFill>
                <a:latin typeface="Consolas" panose="020B0609020204030204" pitchFamily="49" charset="0"/>
                <a:cs typeface="Consolas" panose="020B0609020204030204" pitchFamily="49" charset="0"/>
              </a:rPr>
              <a:t>1]</a:t>
            </a:r>
          </a:p>
          <a:p>
            <a:pPr lvl="1"/>
            <a:r>
              <a:rPr lang="en-US" dirty="0" smtClean="0"/>
              <a:t>If BF becomes </a:t>
            </a:r>
            <a:r>
              <a:rPr lang="en-US" b="1" dirty="0" smtClean="0">
                <a:solidFill>
                  <a:schemeClr val="tx2">
                    <a:lumMod val="75000"/>
                  </a:schemeClr>
                </a:solidFill>
                <a:latin typeface="Consolas" panose="020B0609020204030204" pitchFamily="49" charset="0"/>
                <a:cs typeface="Consolas" panose="020B0609020204030204" pitchFamily="49" charset="0"/>
              </a:rPr>
              <a:t>-2</a:t>
            </a:r>
            <a:r>
              <a:rPr lang="en-US" dirty="0" smtClean="0"/>
              <a:t> or </a:t>
            </a:r>
            <a:r>
              <a:rPr lang="en-US" b="1" dirty="0" smtClean="0">
                <a:solidFill>
                  <a:schemeClr val="tx2">
                    <a:lumMod val="75000"/>
                  </a:schemeClr>
                </a:solidFill>
                <a:latin typeface="Consolas" panose="020B0609020204030204" pitchFamily="49" charset="0"/>
                <a:cs typeface="Consolas" panose="020B0609020204030204" pitchFamily="49" charset="0"/>
              </a:rPr>
              <a:t>2</a:t>
            </a:r>
            <a:r>
              <a:rPr lang="en-US" dirty="0" smtClean="0"/>
              <a:t> </a:t>
            </a:r>
            <a:r>
              <a:rPr lang="en-US" sz="2800"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dirty="0" smtClean="0"/>
              <a:t> rebalance</a:t>
            </a:r>
          </a:p>
          <a:p>
            <a:r>
              <a:rPr lang="en-US" dirty="0" smtClean="0"/>
              <a:t>Rebalancing is done by </a:t>
            </a:r>
            <a:r>
              <a:rPr lang="en-US" dirty="0" smtClean="0">
                <a:solidFill>
                  <a:schemeClr val="tx2">
                    <a:lumMod val="75000"/>
                  </a:schemeClr>
                </a:solidFill>
              </a:rPr>
              <a:t>retracing</a:t>
            </a:r>
          </a:p>
          <a:p>
            <a:pPr lvl="1"/>
            <a:r>
              <a:rPr lang="en-US" dirty="0" smtClean="0"/>
              <a:t>Start from inserted node's parent</a:t>
            </a:r>
            <a:br>
              <a:rPr lang="en-US" dirty="0" smtClean="0"/>
            </a:br>
            <a:r>
              <a:rPr lang="en-US" dirty="0" smtClean="0"/>
              <a:t>and go up to root</a:t>
            </a:r>
          </a:p>
          <a:p>
            <a:pPr lvl="1"/>
            <a:r>
              <a:rPr lang="en-US" dirty="0" smtClean="0"/>
              <a:t>Perform </a:t>
            </a:r>
            <a:r>
              <a:rPr lang="en-US" dirty="0" smtClean="0">
                <a:solidFill>
                  <a:schemeClr val="tx2">
                    <a:lumMod val="75000"/>
                  </a:schemeClr>
                </a:solidFill>
              </a:rPr>
              <a:t>rotations</a:t>
            </a:r>
            <a:r>
              <a:rPr lang="en-US" dirty="0" smtClean="0"/>
              <a:t> to restore balance</a:t>
            </a:r>
            <a:endParaRPr lang="en-US" dirty="0"/>
          </a:p>
        </p:txBody>
      </p:sp>
      <p:sp>
        <p:nvSpPr>
          <p:cNvPr id="4" name="Title 3"/>
          <p:cNvSpPr>
            <a:spLocks noGrp="1"/>
          </p:cNvSpPr>
          <p:nvPr>
            <p:ph type="title"/>
          </p:nvPr>
        </p:nvSpPr>
        <p:spPr/>
        <p:txBody>
          <a:bodyPr/>
          <a:lstStyle/>
          <a:p>
            <a:r>
              <a:rPr lang="en-US" dirty="0" smtClean="0"/>
              <a:t>AVL Tree Rebalancing</a:t>
            </a:r>
            <a:endParaRPr lang="en-US" dirty="0"/>
          </a:p>
        </p:txBody>
      </p:sp>
      <p:grpSp>
        <p:nvGrpSpPr>
          <p:cNvPr id="19" name="Group 18"/>
          <p:cNvGrpSpPr/>
          <p:nvPr/>
        </p:nvGrpSpPr>
        <p:grpSpPr>
          <a:xfrm>
            <a:off x="7660866" y="2221367"/>
            <a:ext cx="3905546" cy="2960790"/>
            <a:chOff x="2845389" y="3634852"/>
            <a:chExt cx="3185524" cy="2530704"/>
          </a:xfrm>
        </p:grpSpPr>
        <p:sp>
          <p:nvSpPr>
            <p:cNvPr id="20"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26"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28"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0"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32" name="TextBox 31"/>
          <p:cNvSpPr txBox="1"/>
          <p:nvPr/>
        </p:nvSpPr>
        <p:spPr>
          <a:xfrm>
            <a:off x="11628695" y="3155136"/>
            <a:ext cx="381000" cy="522102"/>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11083311" y="4550883"/>
            <a:ext cx="381000" cy="522102"/>
          </a:xfrm>
          <a:prstGeom prst="rect">
            <a:avLst/>
          </a:prstGeom>
          <a:noFill/>
        </p:spPr>
        <p:txBody>
          <a:bodyPr wrap="square" rtlCol="0">
            <a:spAutoFit/>
          </a:bodyPr>
          <a:lstStyle/>
          <a:p>
            <a:r>
              <a:rPr lang="en-US" sz="2800" dirty="0" smtClean="0"/>
              <a:t>0</a:t>
            </a:r>
            <a:endParaRPr lang="en-US" sz="2800" dirty="0"/>
          </a:p>
        </p:txBody>
      </p:sp>
      <p:sp>
        <p:nvSpPr>
          <p:cNvPr id="34" name="TextBox 33"/>
          <p:cNvSpPr txBox="1"/>
          <p:nvPr/>
        </p:nvSpPr>
        <p:spPr>
          <a:xfrm>
            <a:off x="7270134" y="4028781"/>
            <a:ext cx="381000" cy="522102"/>
          </a:xfrm>
          <a:prstGeom prst="rect">
            <a:avLst/>
          </a:prstGeom>
          <a:noFill/>
        </p:spPr>
        <p:txBody>
          <a:bodyPr wrap="square" rtlCol="0">
            <a:spAutoFit/>
          </a:bodyPr>
          <a:lstStyle/>
          <a:p>
            <a:r>
              <a:rPr lang="en-US" sz="2800" dirty="0" smtClean="0"/>
              <a:t>0</a:t>
            </a:r>
            <a:endParaRPr lang="en-US" sz="2800" dirty="0"/>
          </a:p>
        </p:txBody>
      </p:sp>
      <p:sp>
        <p:nvSpPr>
          <p:cNvPr id="35" name="TextBox 34"/>
          <p:cNvSpPr txBox="1"/>
          <p:nvPr/>
        </p:nvSpPr>
        <p:spPr>
          <a:xfrm>
            <a:off x="9513907" y="3961915"/>
            <a:ext cx="381000" cy="522102"/>
          </a:xfrm>
          <a:prstGeom prst="rect">
            <a:avLst/>
          </a:prstGeom>
          <a:noFill/>
        </p:spPr>
        <p:txBody>
          <a:bodyPr wrap="square" rtlCol="0">
            <a:spAutoFit/>
          </a:bodyPr>
          <a:lstStyle/>
          <a:p>
            <a:r>
              <a:rPr lang="en-US" sz="2800" dirty="0" smtClean="0"/>
              <a:t>0</a:t>
            </a:r>
            <a:endParaRPr lang="en-US" sz="2800" dirty="0"/>
          </a:p>
        </p:txBody>
      </p:sp>
      <p:sp>
        <p:nvSpPr>
          <p:cNvPr id="36" name="TextBox 35"/>
          <p:cNvSpPr txBox="1"/>
          <p:nvPr/>
        </p:nvSpPr>
        <p:spPr>
          <a:xfrm>
            <a:off x="8054429" y="3073547"/>
            <a:ext cx="381000" cy="522102"/>
          </a:xfrm>
          <a:prstGeom prst="rect">
            <a:avLst/>
          </a:prstGeom>
          <a:noFill/>
        </p:spPr>
        <p:txBody>
          <a:bodyPr wrap="square" rtlCol="0">
            <a:spAutoFit/>
          </a:bodyPr>
          <a:lstStyle/>
          <a:p>
            <a:r>
              <a:rPr lang="en-US" sz="2800" dirty="0" smtClean="0"/>
              <a:t>0</a:t>
            </a:r>
            <a:endParaRPr lang="en-US" sz="2800" dirty="0"/>
          </a:p>
        </p:txBody>
      </p:sp>
      <p:sp>
        <p:nvSpPr>
          <p:cNvPr id="37" name="Rectangle 36"/>
          <p:cNvSpPr>
            <a:spLocks noChangeArrowheads="1"/>
          </p:cNvSpPr>
          <p:nvPr/>
        </p:nvSpPr>
        <p:spPr bwMode="auto">
          <a:xfrm>
            <a:off x="624366" y="1893747"/>
            <a:ext cx="8367689" cy="4985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BF ==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left subtree height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right subtree height </a:t>
            </a:r>
          </a:p>
        </p:txBody>
      </p:sp>
      <p:sp>
        <p:nvSpPr>
          <p:cNvPr id="39" name="Line 12"/>
          <p:cNvSpPr>
            <a:spLocks noChangeShapeType="1"/>
          </p:cNvSpPr>
          <p:nvPr/>
        </p:nvSpPr>
        <p:spPr bwMode="auto">
          <a:xfrm flipH="1">
            <a:off x="10338281" y="5146524"/>
            <a:ext cx="176001" cy="42311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8"/>
          <p:cNvSpPr>
            <a:spLocks noChangeArrowheads="1"/>
          </p:cNvSpPr>
          <p:nvPr/>
        </p:nvSpPr>
        <p:spPr bwMode="auto">
          <a:xfrm>
            <a:off x="9810996" y="5547489"/>
            <a:ext cx="817455" cy="761489"/>
          </a:xfrm>
          <a:prstGeom prst="ellipse">
            <a:avLst/>
          </a:prstGeom>
          <a:solidFill>
            <a:schemeClr val="accent5">
              <a:lumMod val="60000"/>
              <a:lumOff val="40000"/>
              <a:alpha val="50000"/>
            </a:schemeClr>
          </a:solidFill>
          <a:ln w="38100">
            <a:solidFill>
              <a:srgbClr val="FFA72A"/>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useBgFill="1">
        <p:nvSpPr>
          <p:cNvPr id="41" name="TextBox 40"/>
          <p:cNvSpPr txBox="1"/>
          <p:nvPr/>
        </p:nvSpPr>
        <p:spPr>
          <a:xfrm>
            <a:off x="11098038" y="4563677"/>
            <a:ext cx="381000" cy="522102"/>
          </a:xfrm>
          <a:prstGeom prst="rect">
            <a:avLst/>
          </a:prstGeom>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useBgFill="1">
        <p:nvSpPr>
          <p:cNvPr id="42" name="TextBox 41"/>
          <p:cNvSpPr txBox="1"/>
          <p:nvPr/>
        </p:nvSpPr>
        <p:spPr>
          <a:xfrm>
            <a:off x="11648635" y="3155136"/>
            <a:ext cx="381000" cy="522102"/>
          </a:xfrm>
          <a:prstGeom prst="rect">
            <a:avLst/>
          </a:prstGeom>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1" name="TextBox 30"/>
          <p:cNvSpPr txBox="1"/>
          <p:nvPr/>
        </p:nvSpPr>
        <p:spPr>
          <a:xfrm>
            <a:off x="10329317" y="1907599"/>
            <a:ext cx="489556" cy="523220"/>
          </a:xfrm>
          <a:prstGeom prst="rect">
            <a:avLst/>
          </a:prstGeom>
          <a:noFill/>
        </p:spPr>
        <p:txBody>
          <a:bodyPr wrap="square" rtlCol="0">
            <a:spAutoFit/>
          </a:bodyPr>
          <a:lstStyle/>
          <a:p>
            <a:r>
              <a:rPr lang="en-US" sz="2800" dirty="0"/>
              <a:t>0</a:t>
            </a:r>
          </a:p>
        </p:txBody>
      </p:sp>
      <p:sp useBgFill="1">
        <p:nvSpPr>
          <p:cNvPr id="43" name="TextBox 42"/>
          <p:cNvSpPr txBox="1"/>
          <p:nvPr/>
        </p:nvSpPr>
        <p:spPr>
          <a:xfrm>
            <a:off x="10354194" y="1910688"/>
            <a:ext cx="489556" cy="523220"/>
          </a:xfrm>
          <a:prstGeom prst="rect">
            <a:avLst/>
          </a:prstGeom>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Tree>
    <p:extLst>
      <p:ext uri="{BB962C8B-B14F-4D97-AF65-F5344CB8AC3E}">
        <p14:creationId xmlns:p14="http://schemas.microsoft.com/office/powerpoint/2010/main" val="4097109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2114</Words>
  <Application>Microsoft Office PowerPoint</Application>
  <PresentationFormat>Custom</PresentationFormat>
  <Paragraphs>797</Paragraphs>
  <Slides>51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Consolas</vt:lpstr>
      <vt:lpstr>Symbol</vt:lpstr>
      <vt:lpstr>Times New Roman</vt:lpstr>
      <vt:lpstr>Wingdings</vt:lpstr>
      <vt:lpstr>Wingdings 2</vt:lpstr>
      <vt:lpstr>SoftUni 16x9</vt:lpstr>
      <vt:lpstr>Advanced Tree Structures</vt:lpstr>
      <vt:lpstr>Table of Contents</vt:lpstr>
      <vt:lpstr>Balanced Binary Trees</vt:lpstr>
      <vt:lpstr>What is Binary Tree?</vt:lpstr>
      <vt:lpstr>Balanced Binary Search Tree – Example</vt:lpstr>
      <vt:lpstr>Binary Tree Implementation</vt:lpstr>
      <vt:lpstr>Most Popular Binary Trees</vt:lpstr>
      <vt:lpstr>AVL Tree</vt:lpstr>
      <vt:lpstr>AVL Tree Rebalancing</vt:lpstr>
      <vt:lpstr>AVL Tree Rotations</vt:lpstr>
      <vt:lpstr>AVL Tree Rotations</vt:lpstr>
      <vt:lpstr>AVL Tree – Example</vt:lpstr>
      <vt:lpstr>AVL Tree Insertion Algorithm</vt:lpstr>
      <vt:lpstr>Insertion - #1</vt:lpstr>
      <vt:lpstr>Insertion - #2</vt:lpstr>
      <vt:lpstr>Insertion - #3</vt:lpstr>
      <vt:lpstr>Insertion - #4</vt:lpstr>
      <vt:lpstr>Insertion - #5</vt:lpstr>
      <vt:lpstr>Insertion - #6</vt:lpstr>
      <vt:lpstr>Retracing - #1</vt:lpstr>
      <vt:lpstr>Retracing - #2</vt:lpstr>
      <vt:lpstr>Retracing - #3</vt:lpstr>
      <vt:lpstr>Left Left Rotation</vt:lpstr>
      <vt:lpstr>Left Left Rotation #2</vt:lpstr>
      <vt:lpstr>Lab Exercise</vt:lpstr>
      <vt:lpstr>Red-Black Tree</vt:lpstr>
      <vt:lpstr>Red-Black Tree Properties</vt:lpstr>
      <vt:lpstr>Red-Black Tree Implementation</vt:lpstr>
      <vt:lpstr>AA Tree</vt:lpstr>
      <vt:lpstr>AA Tree Implementation</vt:lpstr>
      <vt:lpstr>B-Trees</vt:lpstr>
      <vt:lpstr>What are B-Trees?</vt:lpstr>
      <vt:lpstr>B-Tree – Example</vt:lpstr>
      <vt:lpstr>B-Trees vs. Other Balanced Search Trees</vt:lpstr>
      <vt:lpstr>Implementation of B-Tree</vt:lpstr>
      <vt:lpstr>B+ Tree</vt:lpstr>
      <vt:lpstr>B+ Tree – Example</vt:lpstr>
      <vt:lpstr>Priority Queue and Heaps</vt:lpstr>
      <vt:lpstr>Priority Queue</vt:lpstr>
      <vt:lpstr>What is Heap?</vt:lpstr>
      <vt:lpstr>Binary Heap</vt:lpstr>
      <vt:lpstr>Binary Heap – Array Implementation</vt:lpstr>
      <vt:lpstr>Binary Heap in Array: Tree Node Indexes</vt:lpstr>
      <vt:lpstr>Binary Heap: Heapify-Down</vt:lpstr>
      <vt:lpstr>Binary Heap: Heapify-Up</vt:lpstr>
      <vt:lpstr>Binary Heap: Build-Max-Heap and Insert</vt:lpstr>
      <vt:lpstr>Implementing Binary Heap</vt:lpstr>
      <vt:lpstr>Summary</vt:lpstr>
      <vt:lpstr>Advanced Tree Structures</vt:lpstr>
      <vt:lpstr>License</vt:lpstr>
      <vt:lpstr>Free Trainings @ Software University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Tree Structures</dc:title>
  <dc:subject>Software Development Course</dc:subject>
  <dc:creator/>
  <cp:keywords>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2016-03-10T16:01:26Z</dcterms:modified>
  <cp:category>programming; computer programming;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